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2" r:id="rId2"/>
    <p:sldId id="303" r:id="rId3"/>
    <p:sldId id="257" r:id="rId4"/>
    <p:sldId id="263" r:id="rId5"/>
    <p:sldId id="300" r:id="rId6"/>
    <p:sldId id="302" r:id="rId7"/>
    <p:sldId id="301" r:id="rId8"/>
    <p:sldId id="269" r:id="rId9"/>
    <p:sldId id="290" r:id="rId10"/>
    <p:sldId id="265" r:id="rId11"/>
    <p:sldId id="271" r:id="rId12"/>
    <p:sldId id="297" r:id="rId13"/>
    <p:sldId id="298" r:id="rId14"/>
    <p:sldId id="274" r:id="rId15"/>
    <p:sldId id="296" r:id="rId16"/>
    <p:sldId id="285" r:id="rId17"/>
    <p:sldId id="266" r:id="rId18"/>
    <p:sldId id="299" r:id="rId19"/>
    <p:sldId id="276" r:id="rId20"/>
    <p:sldId id="267" r:id="rId21"/>
    <p:sldId id="279" r:id="rId22"/>
    <p:sldId id="304" r:id="rId23"/>
    <p:sldId id="295" r:id="rId24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3DD"/>
    <a:srgbClr val="FAFAFA"/>
    <a:srgbClr val="26262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2" autoAdjust="0"/>
    <p:restoredTop sz="94660"/>
  </p:normalViewPr>
  <p:slideViewPr>
    <p:cSldViewPr showGuides="1">
      <p:cViewPr varScale="1">
        <p:scale>
          <a:sx n="79" d="100"/>
          <a:sy n="79" d="100"/>
        </p:scale>
        <p:origin x="360" y="96"/>
      </p:cViewPr>
      <p:guideLst>
        <p:guide orient="horz" pos="4320"/>
        <p:guide pos="3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C9E3D-00C2-4382-9C50-ECF13B6A20D7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5730A-1D0D-44A1-BAF1-4B44F7366C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1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6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4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22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545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109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87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405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18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5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338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22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5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55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9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6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1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81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6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5730A-1D0D-44A1-BAF1-4B44F7366C7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8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065F3-5DA7-4373-861B-6BA4BD956664}" type="datetimeFigureOut">
              <a:rPr lang="zh-CN" altLang="en-US" smtClean="0"/>
              <a:pPr/>
              <a:t>2019/3/1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84B43-C793-443C-8C90-494BA4BA6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blipFill>
            <a:blip r:embed="rId4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 rot="2700000">
            <a:off x="5339122" y="-815438"/>
            <a:ext cx="1512168" cy="15121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7" name="矩形 46"/>
          <p:cNvSpPr/>
          <p:nvPr/>
        </p:nvSpPr>
        <p:spPr>
          <a:xfrm rot="2700000">
            <a:off x="5339122" y="6348113"/>
            <a:ext cx="1512168" cy="15121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12190413" cy="6858000"/>
            <a:chOff x="0" y="62"/>
            <a:chExt cx="12190413" cy="6858000"/>
          </a:xfrm>
        </p:grpSpPr>
        <p:sp>
          <p:nvSpPr>
            <p:cNvPr id="30" name="矩形 29"/>
            <p:cNvSpPr/>
            <p:nvPr/>
          </p:nvSpPr>
          <p:spPr>
            <a:xfrm>
              <a:off x="0" y="62"/>
              <a:ext cx="12190413" cy="6858000"/>
            </a:xfrm>
            <a:prstGeom prst="rect">
              <a:avLst/>
            </a:prstGeom>
            <a:solidFill>
              <a:srgbClr val="0070C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1" name="TextBox 59"/>
            <p:cNvSpPr>
              <a:spLocks noChangeArrowheads="1"/>
            </p:cNvSpPr>
            <p:nvPr/>
          </p:nvSpPr>
          <p:spPr bwMode="auto">
            <a:xfrm flipH="1">
              <a:off x="3718942" y="1124744"/>
              <a:ext cx="4752528" cy="156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9600" dirty="0">
                  <a:solidFill>
                    <a:schemeClr val="bg1"/>
                  </a:solidFill>
                  <a:latin typeface="Adobe Garamond Pro" pitchFamily="18" charset="0"/>
                  <a:ea typeface="微软雅黑" panose="020B0503020204020204" pitchFamily="34" charset="-122"/>
                  <a:sym typeface="Bebas" pitchFamily="2" charset="0"/>
                </a:rPr>
                <a:t>2019</a:t>
              </a:r>
            </a:p>
          </p:txBody>
        </p:sp>
        <p:sp>
          <p:nvSpPr>
            <p:cNvPr id="23" name="TextBox 59"/>
            <p:cNvSpPr>
              <a:spLocks noChangeArrowheads="1"/>
            </p:cNvSpPr>
            <p:nvPr/>
          </p:nvSpPr>
          <p:spPr bwMode="auto">
            <a:xfrm flipH="1">
              <a:off x="1094546" y="2865120"/>
              <a:ext cx="105728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移动集团故障单创建模块</a:t>
              </a:r>
              <a:r>
                <a:rPr lang="zh-CN" altLang="en-US" sz="5400" b="1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开发项目</a:t>
              </a:r>
              <a:endParaRPr lang="en-US" altLang="zh-CN" sz="5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6" name="Rectangle 4"/>
            <p:cNvSpPr txBox="1">
              <a:spLocks noChangeArrowheads="1"/>
            </p:cNvSpPr>
            <p:nvPr/>
          </p:nvSpPr>
          <p:spPr bwMode="auto">
            <a:xfrm>
              <a:off x="2523306" y="4857760"/>
              <a:ext cx="6703060" cy="376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r>
                <a:rPr lang="zh-CN" altLang="en-US" sz="1600" b="0" dirty="0" smtClean="0">
                  <a:latin typeface="微软雅黑" pitchFamily="34" charset="-122"/>
                  <a:ea typeface="微软雅黑" pitchFamily="34" charset="-122"/>
                  <a:cs typeface="Meiryo UI" panose="020B0604030504040204" pitchFamily="34" charset="-128"/>
                  <a:sym typeface="Bebas" pitchFamily="2" charset="0"/>
                </a:rPr>
                <a:t>  未来</a:t>
              </a:r>
              <a:r>
                <a:rPr lang="zh-CN" altLang="en-US" sz="1600" b="0" dirty="0">
                  <a:latin typeface="微软雅黑" pitchFamily="34" charset="-122"/>
                  <a:ea typeface="微软雅黑" pitchFamily="34" charset="-122"/>
                  <a:cs typeface="Meiryo UI" panose="020B0604030504040204" pitchFamily="34" charset="-128"/>
                  <a:sym typeface="Bebas" pitchFamily="2" charset="0"/>
                </a:rPr>
                <a:t>之星训练营</a:t>
              </a:r>
              <a:r>
                <a:rPr lang="en-US" altLang="zh-CN" sz="1600" b="0" dirty="0">
                  <a:latin typeface="微软雅黑" pitchFamily="34" charset="-122"/>
                  <a:ea typeface="微软雅黑" pitchFamily="34" charset="-122"/>
                  <a:cs typeface="Meiryo UI" panose="020B0604030504040204" pitchFamily="34" charset="-128"/>
                  <a:sym typeface="Bebas" pitchFamily="2" charset="0"/>
                </a:rPr>
                <a:t>2</a:t>
              </a:r>
              <a:r>
                <a:rPr lang="zh-CN" altLang="en-US" sz="1600" b="0" dirty="0">
                  <a:latin typeface="微软雅黑" pitchFamily="34" charset="-122"/>
                  <a:ea typeface="微软雅黑" pitchFamily="34" charset="-122"/>
                  <a:cs typeface="Meiryo UI" panose="020B0604030504040204" pitchFamily="34" charset="-128"/>
                  <a:sym typeface="Bebas" pitchFamily="2" charset="0"/>
                </a:rPr>
                <a:t>班全体      </a:t>
              </a:r>
              <a:r>
                <a:rPr lang="en-US" altLang="zh-CN" sz="1600" b="0" dirty="0" smtClean="0">
                  <a:latin typeface="微软雅黑" pitchFamily="34" charset="-122"/>
                  <a:ea typeface="微软雅黑" pitchFamily="34" charset="-122"/>
                  <a:cs typeface="Meiryo UI" panose="020B0604030504040204" pitchFamily="34" charset="-128"/>
                  <a:sym typeface="Bebas" pitchFamily="2" charset="0"/>
                </a:rPr>
                <a:t>2019.3.1</a:t>
              </a:r>
              <a:endParaRPr lang="en-US" altLang="zh-CN" sz="1600" b="0" dirty="0">
                <a:latin typeface="微软雅黑" pitchFamily="34" charset="-122"/>
                <a:ea typeface="微软雅黑" pitchFamily="34" charset="-122"/>
                <a:cs typeface="Meiryo UI" panose="020B0604030504040204" pitchFamily="34" charset="-128"/>
                <a:sym typeface="Bebas" pitchFamily="2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2700000">
              <a:off x="5854310" y="5871761"/>
              <a:ext cx="481792" cy="4817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 rot="2700000">
            <a:off x="5955183" y="137891"/>
            <a:ext cx="280046" cy="280046"/>
          </a:xfrm>
          <a:prstGeom prst="rect">
            <a:avLst/>
          </a:prstGeom>
          <a:solidFill>
            <a:schemeClr val="bg1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3042" y="285728"/>
            <a:ext cx="11173206" cy="948077"/>
            <a:chOff x="540187" y="260328"/>
            <a:chExt cx="11173206" cy="94807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图片 -2147482622" descr="C:\Users\段鹏520\Desktop\111.PNG11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6000"/>
            </a:blip>
            <a:srcRect/>
            <a:stretch>
              <a:fillRect/>
            </a:stretch>
          </p:blipFill>
          <p:spPr>
            <a:xfrm>
              <a:off x="540187" y="260328"/>
              <a:ext cx="1622425" cy="875665"/>
            </a:xfrm>
            <a:prstGeom prst="rect">
              <a:avLst/>
            </a:prstGeom>
            <a:noFill/>
            <a:ln w="9525">
              <a:noFill/>
            </a:ln>
            <a:effectLst>
              <a:reflection blurRad="6350" stA="50000" endA="300" endPos="33000" dir="5400000" sy="-100000" algn="bl" rotWithShape="0"/>
            </a:effectLst>
          </p:spPr>
        </p:pic>
        <p:pic>
          <p:nvPicPr>
            <p:cNvPr id="1026" name="Picture 2" descr="C:\Users\段鹏520\Desktop\222.PNG22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12813" y="331766"/>
              <a:ext cx="2100580" cy="78613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接连接符 5"/>
            <p:cNvCxnSpPr/>
            <p:nvPr/>
          </p:nvCxnSpPr>
          <p:spPr>
            <a:xfrm>
              <a:off x="2466975" y="428625"/>
              <a:ext cx="0" cy="779780"/>
            </a:xfrm>
            <a:prstGeom prst="line">
              <a:avLst/>
            </a:prstGeom>
            <a:ln w="28575">
              <a:solidFill>
                <a:srgbClr val="1656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 animBg="1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Administrator\Desktop\570c59b74bfc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4237"/>
            <a:ext cx="12190413" cy="69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 flipV="1">
            <a:off x="0" y="-14238"/>
            <a:ext cx="12190413" cy="6901925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8" name="矩形 27"/>
          <p:cNvSpPr/>
          <p:nvPr/>
        </p:nvSpPr>
        <p:spPr>
          <a:xfrm rot="2700000">
            <a:off x="4773702" y="1803440"/>
            <a:ext cx="2659032" cy="2659032"/>
          </a:xfrm>
          <a:prstGeom prst="rect">
            <a:avLst/>
          </a:prstGeom>
          <a:solidFill>
            <a:srgbClr val="FAFAFA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0" name="TextBox 59"/>
          <p:cNvSpPr>
            <a:spLocks noChangeArrowheads="1"/>
          </p:cNvSpPr>
          <p:nvPr/>
        </p:nvSpPr>
        <p:spPr bwMode="auto">
          <a:xfrm flipH="1">
            <a:off x="5231110" y="2204864"/>
            <a:ext cx="17137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02</a:t>
            </a: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4511030" y="2933655"/>
            <a:ext cx="318431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3600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开发过程</a:t>
            </a:r>
            <a:endParaRPr lang="zh-CN" sz="3600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cs typeface="Meiryo UI" panose="020B0604030504040204" pitchFamily="34" charset="-128"/>
              <a:sym typeface="Bebas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269218" y="2492896"/>
            <a:ext cx="2140462" cy="2140462"/>
            <a:chOff x="2492224" y="1959430"/>
            <a:chExt cx="2148114" cy="2148114"/>
          </a:xfrm>
        </p:grpSpPr>
        <p:sp>
          <p:nvSpPr>
            <p:cNvPr id="8" name="椭圆 7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0973D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chemeClr val="bg1">
                    <a:lumMod val="50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2876300" y="2326696"/>
              <a:ext cx="1379962" cy="1413582"/>
            </a:xfrm>
            <a:prstGeom prst="rect">
              <a:avLst/>
            </a:prstGeom>
          </p:spPr>
        </p:pic>
      </p:grpSp>
      <p:sp>
        <p:nvSpPr>
          <p:cNvPr id="10" name="椭圆 9"/>
          <p:cNvSpPr/>
          <p:nvPr/>
        </p:nvSpPr>
        <p:spPr>
          <a:xfrm>
            <a:off x="2115313" y="2338991"/>
            <a:ext cx="2448272" cy="244827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203545" y="2699031"/>
            <a:ext cx="159823" cy="159823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203545" y="2699031"/>
            <a:ext cx="159823" cy="159823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03545" y="2699031"/>
            <a:ext cx="159823" cy="159823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203545" y="2699031"/>
            <a:ext cx="159823" cy="159823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03545" y="2699031"/>
            <a:ext cx="159823" cy="159823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 rot="2700000">
            <a:off x="5637493" y="1725723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7" name="TextBox 59"/>
          <p:cNvSpPr>
            <a:spLocks noChangeArrowheads="1"/>
          </p:cNvSpPr>
          <p:nvPr/>
        </p:nvSpPr>
        <p:spPr bwMode="auto">
          <a:xfrm flipH="1">
            <a:off x="5447134" y="1742273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2.1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18" name="Group 3"/>
          <p:cNvGrpSpPr/>
          <p:nvPr/>
        </p:nvGrpSpPr>
        <p:grpSpPr>
          <a:xfrm>
            <a:off x="6238082" y="1714488"/>
            <a:ext cx="4141936" cy="532744"/>
            <a:chOff x="8309926" y="2347740"/>
            <a:chExt cx="3538435" cy="532744"/>
          </a:xfrm>
        </p:grpSpPr>
        <p:sp>
          <p:nvSpPr>
            <p:cNvPr id="19" name="TextBox 18"/>
            <p:cNvSpPr txBox="1"/>
            <p:nvPr/>
          </p:nvSpPr>
          <p:spPr>
            <a:xfrm>
              <a:off x="8309926" y="2347740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总体设计思路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70957" y="2603485"/>
              <a:ext cx="3477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700000">
            <a:off x="5637493" y="2805843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2" name="TextBox 59"/>
          <p:cNvSpPr>
            <a:spLocks noChangeArrowheads="1"/>
          </p:cNvSpPr>
          <p:nvPr/>
        </p:nvSpPr>
        <p:spPr bwMode="auto">
          <a:xfrm flipH="1">
            <a:off x="5447134" y="2822393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2.2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23" name="Group 3"/>
          <p:cNvGrpSpPr/>
          <p:nvPr/>
        </p:nvGrpSpPr>
        <p:grpSpPr>
          <a:xfrm>
            <a:off x="6238085" y="2786058"/>
            <a:ext cx="4070496" cy="398780"/>
            <a:chOff x="8370957" y="2490616"/>
            <a:chExt cx="3477404" cy="398780"/>
          </a:xfrm>
        </p:grpSpPr>
        <p:sp>
          <p:nvSpPr>
            <p:cNvPr id="29" name="TextBox 28"/>
            <p:cNvSpPr txBox="1"/>
            <p:nvPr/>
          </p:nvSpPr>
          <p:spPr>
            <a:xfrm>
              <a:off x="8431984" y="2490616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所用技术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70957" y="2607295"/>
              <a:ext cx="3477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 rot="2700000">
            <a:off x="5637493" y="3957971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2" name="TextBox 59"/>
          <p:cNvSpPr>
            <a:spLocks noChangeArrowheads="1"/>
          </p:cNvSpPr>
          <p:nvPr/>
        </p:nvSpPr>
        <p:spPr bwMode="auto">
          <a:xfrm flipH="1">
            <a:off x="5447134" y="3974521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2.3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33" name="Group 3"/>
          <p:cNvGrpSpPr/>
          <p:nvPr/>
        </p:nvGrpSpPr>
        <p:grpSpPr>
          <a:xfrm>
            <a:off x="6309520" y="3929066"/>
            <a:ext cx="4072207" cy="467396"/>
            <a:chOff x="8369495" y="2416898"/>
            <a:chExt cx="3478866" cy="467396"/>
          </a:xfrm>
        </p:grpSpPr>
        <p:sp>
          <p:nvSpPr>
            <p:cNvPr id="34" name="TextBox 33"/>
            <p:cNvSpPr txBox="1"/>
            <p:nvPr/>
          </p:nvSpPr>
          <p:spPr>
            <a:xfrm>
              <a:off x="8369495" y="2416898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流程框架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70957" y="2607295"/>
              <a:ext cx="3477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 rot="2700000">
            <a:off x="5637493" y="5038091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7" name="TextBox 59"/>
          <p:cNvSpPr>
            <a:spLocks noChangeArrowheads="1"/>
          </p:cNvSpPr>
          <p:nvPr/>
        </p:nvSpPr>
        <p:spPr bwMode="auto">
          <a:xfrm flipH="1">
            <a:off x="5447134" y="5054641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2.4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38" name="Group 3"/>
          <p:cNvGrpSpPr/>
          <p:nvPr/>
        </p:nvGrpSpPr>
        <p:grpSpPr>
          <a:xfrm>
            <a:off x="6309520" y="5000636"/>
            <a:ext cx="4072207" cy="475946"/>
            <a:chOff x="8369495" y="2408348"/>
            <a:chExt cx="3478866" cy="475946"/>
          </a:xfrm>
        </p:grpSpPr>
        <p:sp>
          <p:nvSpPr>
            <p:cNvPr id="39" name="TextBox 38"/>
            <p:cNvSpPr txBox="1"/>
            <p:nvPr/>
          </p:nvSpPr>
          <p:spPr>
            <a:xfrm>
              <a:off x="8369495" y="2408348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</a:t>
              </a:r>
              <a:r>
                <a:rPr lang="zh-CN" altLang="en-US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实现过程</a:t>
              </a:r>
              <a:endParaRPr lang="zh-CN" alt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70957" y="2607295"/>
              <a:ext cx="3477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" name="组合 2"/>
          <p:cNvGrpSpPr/>
          <p:nvPr/>
        </p:nvGrpSpPr>
        <p:grpSpPr>
          <a:xfrm>
            <a:off x="80012" y="214290"/>
            <a:ext cx="3086236" cy="508441"/>
            <a:chOff x="80012" y="214290"/>
            <a:chExt cx="3086236" cy="508441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51670" y="214290"/>
              <a:ext cx="2214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微软雅黑" pitchFamily="34" charset="-122"/>
                  <a:ea typeface="微软雅黑" pitchFamily="34" charset="-122"/>
                </a:rPr>
                <a:t>开发过程</a:t>
              </a:r>
              <a:endParaRPr lang="zh-CN" altLang="en-US" sz="2400" b="1" dirty="0">
                <a:solidFill>
                  <a:srgbClr val="0973D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66 0.00116 C 0.03504 0.07685 0.02814 0.18889 -0.01432 0.25185 C -0.05743 0.31389 -0.12151 0.30347 -0.1559 0.22639 C -0.19106 0.15093 -0.1839 0.0382 -0.14079 -0.02407 C -0.09742 -0.08657 -0.03464 -0.07546 0.00066 0.00116 Z " pathEditMode="relative" rAng="3055980" ptsTypes="fffff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1129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66 0.00116 C 0.03504 0.07685 0.02814 0.18889 -0.01432 0.25185 C -0.05743 0.31389 -0.12151 0.30347 -0.1559 0.22639 C -0.19106 0.15093 -0.1839 0.0382 -0.14079 -0.02407 C -0.09742 -0.08657 -0.03464 -0.07546 0.00066 0.00116 Z " pathEditMode="relative" rAng="3055980" ptsTypes="fffff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1129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66 0.00116 C 0.03504 0.07685 0.02814 0.18889 -0.01432 0.25185 C -0.05743 0.31389 -0.12151 0.30347 -0.1559 0.22639 C -0.19106 0.15093 -0.1839 0.0382 -0.14079 -0.02407 C -0.09742 -0.08657 -0.03464 -0.07546 0.00066 0.00116 Z " pathEditMode="relative" rAng="3055980" ptsTypes="fffff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1129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66 0.00116 C 0.03504 0.07685 0.02814 0.18889 -0.01432 0.25185 C -0.05743 0.31389 -0.12151 0.30347 -0.1559 0.22639 C -0.19106 0.15093 -0.1839 0.0382 -0.14079 -0.02407 C -0.09742 -0.08657 -0.03464 -0.07546 0.00066 0.00116 Z " pathEditMode="relative" rAng="3055980" ptsTypes="fffff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1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66 0.00116 C 0.03504 0.07685 0.02814 0.18889 -0.01432 0.25185 C -0.05743 0.31389 -0.12151 0.30347 -0.1559 0.22639 C -0.19106 0.15093 -0.1839 0.0382 -0.14079 -0.02407 C -0.09742 -0.08657 -0.03464 -0.07546 0.00066 0.00116 Z " pathEditMode="relative" rAng="3055980" ptsTypes="fffff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/>
      <p:bldP spid="21" grpId="0" animBg="1"/>
      <p:bldP spid="22" grpId="0"/>
      <p:bldP spid="31" grpId="0" animBg="1"/>
      <p:bldP spid="32" grpId="0"/>
      <p:bldP spid="36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012" y="214290"/>
            <a:ext cx="3547743" cy="508441"/>
            <a:chOff x="80012" y="214290"/>
            <a:chExt cx="3547743" cy="508441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2.1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总体设计思路</a:t>
              </a:r>
            </a:p>
          </p:txBody>
        </p:sp>
      </p:grpSp>
      <p:grpSp>
        <p:nvGrpSpPr>
          <p:cNvPr id="2" name="Group 3"/>
          <p:cNvGrpSpPr/>
          <p:nvPr/>
        </p:nvGrpSpPr>
        <p:grpSpPr>
          <a:xfrm>
            <a:off x="3129745" y="1851521"/>
            <a:ext cx="3816425" cy="679430"/>
            <a:chOff x="8370955" y="2204864"/>
            <a:chExt cx="3260353" cy="679430"/>
          </a:xfrm>
        </p:grpSpPr>
        <p:sp>
          <p:nvSpPr>
            <p:cNvPr id="92" name="TextBox 91"/>
            <p:cNvSpPr txBox="1"/>
            <p:nvPr/>
          </p:nvSpPr>
          <p:spPr>
            <a:xfrm>
              <a:off x="8370955" y="2204864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370957" y="2607295"/>
              <a:ext cx="3260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026" name="图片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8792" y="857232"/>
            <a:ext cx="7216998" cy="548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809718" y="1071546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用例图</a:t>
            </a:r>
            <a:endParaRPr lang="zh-CN" altLang="en-US" sz="2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0012" y="240939"/>
            <a:ext cx="4870718" cy="660923"/>
            <a:chOff x="80012" y="240939"/>
            <a:chExt cx="4870718" cy="660923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2.2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880232" y="285728"/>
              <a:ext cx="4070498" cy="616134"/>
              <a:chOff x="8370955" y="2268160"/>
              <a:chExt cx="3477406" cy="61613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370955" y="2268160"/>
                <a:ext cx="23212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973DD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流程框架</a:t>
                </a:r>
                <a:endParaRPr 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370957" y="2607295"/>
                <a:ext cx="34774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</p:grpSp>
      </p:grp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图片 10" descr="捕获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80" y="928670"/>
            <a:ext cx="8289795" cy="55009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012" y="240939"/>
            <a:ext cx="3588823" cy="506454"/>
            <a:chOff x="80012" y="240939"/>
            <a:chExt cx="3588823" cy="506454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2.3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51670" y="285728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前端技术</a:t>
              </a:r>
              <a:endParaRPr lang="zh-CN" alt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556792"/>
            <a:ext cx="2688988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43628" y="1610298"/>
            <a:ext cx="1341749" cy="757083"/>
            <a:chOff x="6553657" y="2001622"/>
            <a:chExt cx="1341749" cy="757083"/>
          </a:xfrm>
        </p:grpSpPr>
        <p:sp>
          <p:nvSpPr>
            <p:cNvPr id="9" name="矩形 8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0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01</a:t>
              </a: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3214885" y="1556792"/>
            <a:ext cx="6624737" cy="679430"/>
            <a:chOff x="8370955" y="2204864"/>
            <a:chExt cx="5659479" cy="679430"/>
          </a:xfrm>
        </p:grpSpPr>
        <p:sp>
          <p:nvSpPr>
            <p:cNvPr id="12" name="TextBox 11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Bootstrap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最流行的前端框架。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-2" y="2636912"/>
            <a:ext cx="3265056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66814" y="2690418"/>
            <a:ext cx="1341749" cy="757083"/>
            <a:chOff x="6553657" y="2001622"/>
            <a:chExt cx="1341749" cy="757083"/>
          </a:xfrm>
        </p:grpSpPr>
        <p:sp>
          <p:nvSpPr>
            <p:cNvPr id="16" name="矩形 15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02</a:t>
              </a:r>
            </a:p>
          </p:txBody>
        </p:sp>
      </p:grpSp>
      <p:grpSp>
        <p:nvGrpSpPr>
          <p:cNvPr id="18" name="Group 3"/>
          <p:cNvGrpSpPr/>
          <p:nvPr/>
        </p:nvGrpSpPr>
        <p:grpSpPr>
          <a:xfrm>
            <a:off x="3738071" y="2636912"/>
            <a:ext cx="6624737" cy="679430"/>
            <a:chOff x="8370955" y="2204864"/>
            <a:chExt cx="5659479" cy="679430"/>
          </a:xfrm>
        </p:grpSpPr>
        <p:sp>
          <p:nvSpPr>
            <p:cNvPr id="19" name="TextBox 18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Ajax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使网页进行异步更新，页面部分刷新。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2" y="3717032"/>
            <a:ext cx="3749982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0870" y="3770538"/>
            <a:ext cx="1341749" cy="757083"/>
            <a:chOff x="6553657" y="2001622"/>
            <a:chExt cx="1341749" cy="757083"/>
          </a:xfrm>
        </p:grpSpPr>
        <p:sp>
          <p:nvSpPr>
            <p:cNvPr id="23" name="矩形 22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9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03</a:t>
              </a:r>
            </a:p>
          </p:txBody>
        </p:sp>
      </p:grpSp>
      <p:grpSp>
        <p:nvGrpSpPr>
          <p:cNvPr id="30" name="Group 3"/>
          <p:cNvGrpSpPr/>
          <p:nvPr/>
        </p:nvGrpSpPr>
        <p:grpSpPr>
          <a:xfrm>
            <a:off x="4242127" y="3717032"/>
            <a:ext cx="6624737" cy="679430"/>
            <a:chOff x="8370955" y="2204864"/>
            <a:chExt cx="5659479" cy="679430"/>
          </a:xfrm>
        </p:grpSpPr>
        <p:sp>
          <p:nvSpPr>
            <p:cNvPr id="31" name="TextBox 30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J</a:t>
              </a:r>
              <a:r>
                <a:rPr lang="en-US" sz="2000" b="1" dirty="0" err="1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query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优秀的</a:t>
              </a: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JavaScript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代码库。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0012" y="214290"/>
            <a:ext cx="3547743" cy="508441"/>
            <a:chOff x="80012" y="214290"/>
            <a:chExt cx="3547743" cy="508441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2.3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后台技术</a:t>
              </a:r>
              <a:endParaRPr lang="zh-CN" alt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556792"/>
            <a:ext cx="2688988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3" name="组合 7"/>
          <p:cNvGrpSpPr/>
          <p:nvPr/>
        </p:nvGrpSpPr>
        <p:grpSpPr>
          <a:xfrm>
            <a:off x="2043628" y="1610298"/>
            <a:ext cx="1341749" cy="757083"/>
            <a:chOff x="6553657" y="2001622"/>
            <a:chExt cx="1341749" cy="757083"/>
          </a:xfrm>
        </p:grpSpPr>
        <p:sp>
          <p:nvSpPr>
            <p:cNvPr id="9" name="矩形 8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0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14885" y="1556792"/>
            <a:ext cx="6624737" cy="679430"/>
            <a:chOff x="8370955" y="2204864"/>
            <a:chExt cx="5659479" cy="679430"/>
          </a:xfrm>
        </p:grpSpPr>
        <p:sp>
          <p:nvSpPr>
            <p:cNvPr id="12" name="TextBox 11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Spring boot</a:t>
              </a:r>
              <a:r>
                <a:rPr lang="zh-CN" altLang="en-US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、</a:t>
              </a:r>
              <a:r>
                <a:rPr lang="en-US" altLang="zh-CN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md5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常规框架、登陆密码加密算法。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-2" y="2636912"/>
            <a:ext cx="3265056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5" name="组合 14"/>
          <p:cNvGrpSpPr/>
          <p:nvPr/>
        </p:nvGrpSpPr>
        <p:grpSpPr>
          <a:xfrm>
            <a:off x="2566814" y="2690418"/>
            <a:ext cx="1341749" cy="757083"/>
            <a:chOff x="6553657" y="2001622"/>
            <a:chExt cx="1341749" cy="757083"/>
          </a:xfrm>
        </p:grpSpPr>
        <p:sp>
          <p:nvSpPr>
            <p:cNvPr id="16" name="矩形 15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02</a:t>
              </a:r>
            </a:p>
          </p:txBody>
        </p:sp>
      </p:grpSp>
      <p:grpSp>
        <p:nvGrpSpPr>
          <p:cNvPr id="6" name="Group 3"/>
          <p:cNvGrpSpPr/>
          <p:nvPr/>
        </p:nvGrpSpPr>
        <p:grpSpPr>
          <a:xfrm>
            <a:off x="3738071" y="2636912"/>
            <a:ext cx="6624737" cy="679430"/>
            <a:chOff x="8370955" y="2204864"/>
            <a:chExt cx="5659479" cy="679430"/>
          </a:xfrm>
        </p:grpSpPr>
        <p:sp>
          <p:nvSpPr>
            <p:cNvPr id="19" name="TextBox 18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Redis+cookie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解决数据库压力，</a:t>
              </a:r>
              <a:r>
                <a:rPr lang="en-US" altLang="zh-CN" sz="1200" dirty="0" err="1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redis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通过内存，加快查询速度。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2" y="3717032"/>
            <a:ext cx="3749982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8" name="组合 21"/>
          <p:cNvGrpSpPr/>
          <p:nvPr/>
        </p:nvGrpSpPr>
        <p:grpSpPr>
          <a:xfrm>
            <a:off x="3070870" y="3770538"/>
            <a:ext cx="1341749" cy="757083"/>
            <a:chOff x="6553657" y="2001622"/>
            <a:chExt cx="1341749" cy="757083"/>
          </a:xfrm>
        </p:grpSpPr>
        <p:sp>
          <p:nvSpPr>
            <p:cNvPr id="23" name="矩形 22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9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03</a:t>
              </a:r>
            </a:p>
          </p:txBody>
        </p:sp>
      </p:grpSp>
      <p:grpSp>
        <p:nvGrpSpPr>
          <p:cNvPr id="11" name="Group 3"/>
          <p:cNvGrpSpPr/>
          <p:nvPr/>
        </p:nvGrpSpPr>
        <p:grpSpPr>
          <a:xfrm>
            <a:off x="4242127" y="3717032"/>
            <a:ext cx="6624737" cy="679430"/>
            <a:chOff x="8370955" y="2204864"/>
            <a:chExt cx="5659479" cy="679430"/>
          </a:xfrm>
        </p:grpSpPr>
        <p:sp>
          <p:nvSpPr>
            <p:cNvPr id="31" name="TextBox 30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Logback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将操作记录保存在本地。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-4" y="4797152"/>
            <a:ext cx="4367014" cy="864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15" name="组合 33"/>
          <p:cNvGrpSpPr/>
          <p:nvPr/>
        </p:nvGrpSpPr>
        <p:grpSpPr>
          <a:xfrm>
            <a:off x="3627802" y="4850658"/>
            <a:ext cx="1341749" cy="757083"/>
            <a:chOff x="6553657" y="2001622"/>
            <a:chExt cx="1341749" cy="757083"/>
          </a:xfrm>
        </p:grpSpPr>
        <p:sp>
          <p:nvSpPr>
            <p:cNvPr id="35" name="矩形 34"/>
            <p:cNvSpPr/>
            <p:nvPr/>
          </p:nvSpPr>
          <p:spPr>
            <a:xfrm rot="2700000">
              <a:off x="6832629" y="2001622"/>
              <a:ext cx="757083" cy="757083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6" name="TextBox 59"/>
            <p:cNvSpPr>
              <a:spLocks noChangeArrowheads="1"/>
            </p:cNvSpPr>
            <p:nvPr/>
          </p:nvSpPr>
          <p:spPr bwMode="auto">
            <a:xfrm flipH="1">
              <a:off x="6553657" y="2134523"/>
              <a:ext cx="13417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04</a:t>
              </a:r>
            </a:p>
          </p:txBody>
        </p:sp>
      </p:grpSp>
      <p:grpSp>
        <p:nvGrpSpPr>
          <p:cNvPr id="18" name="Group 3"/>
          <p:cNvGrpSpPr/>
          <p:nvPr/>
        </p:nvGrpSpPr>
        <p:grpSpPr>
          <a:xfrm>
            <a:off x="4799059" y="4797152"/>
            <a:ext cx="6624737" cy="679430"/>
            <a:chOff x="8370955" y="2204864"/>
            <a:chExt cx="5659479" cy="679430"/>
          </a:xfrm>
        </p:grpSpPr>
        <p:sp>
          <p:nvSpPr>
            <p:cNvPr id="38" name="TextBox 37"/>
            <p:cNvSpPr txBox="1"/>
            <p:nvPr/>
          </p:nvSpPr>
          <p:spPr>
            <a:xfrm>
              <a:off x="8370955" y="2204864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CROS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70957" y="2607295"/>
              <a:ext cx="56594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过滤器，根据浏览器的同源策略解决跨越问题。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1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9"/>
          <p:cNvSpPr>
            <a:spLocks noChangeArrowheads="1"/>
          </p:cNvSpPr>
          <p:nvPr/>
        </p:nvSpPr>
        <p:spPr bwMode="auto">
          <a:xfrm flipH="1">
            <a:off x="80012" y="257489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</a:t>
            </a:r>
          </a:p>
        </p:txBody>
      </p: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0" name="Rectangle 1"/>
          <p:cNvSpPr/>
          <p:nvPr/>
        </p:nvSpPr>
        <p:spPr>
          <a:xfrm>
            <a:off x="170815" y="1164590"/>
            <a:ext cx="5401310" cy="3659505"/>
          </a:xfrm>
          <a:prstGeom prst="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2" name="Freeform 7"/>
          <p:cNvSpPr>
            <a:spLocks noEditPoints="1"/>
          </p:cNvSpPr>
          <p:nvPr/>
        </p:nvSpPr>
        <p:spPr bwMode="auto">
          <a:xfrm>
            <a:off x="5761282" y="1779737"/>
            <a:ext cx="621956" cy="569143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>
              <a:solidFill>
                <a:srgbClr val="000000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82767" y="2289373"/>
            <a:ext cx="468052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项目实现情况</a:t>
            </a:r>
            <a:endParaRPr lang="en-US" altLang="zh-CN" sz="2000" b="1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输入详细文字内容，文字语言要精炼概括，避免用冗长空洞的词汇，给人以真实诚挚的感觉。计划条理要清晰，可操作性要强，用清晰明了的思路呈现自己想要表达的观点与计划。</a:t>
            </a:r>
            <a:endParaRPr lang="en-US" altLang="zh-CN" sz="10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54" name="Group 3"/>
          <p:cNvGrpSpPr/>
          <p:nvPr/>
        </p:nvGrpSpPr>
        <p:grpSpPr>
          <a:xfrm>
            <a:off x="1774726" y="5375718"/>
            <a:ext cx="645570" cy="645570"/>
            <a:chOff x="8206330" y="1787386"/>
            <a:chExt cx="1041400" cy="1041400"/>
          </a:xfrm>
        </p:grpSpPr>
        <p:sp>
          <p:nvSpPr>
            <p:cNvPr id="55" name="Oval 4"/>
            <p:cNvSpPr/>
            <p:nvPr/>
          </p:nvSpPr>
          <p:spPr>
            <a:xfrm>
              <a:off x="8206330" y="1787386"/>
              <a:ext cx="1041400" cy="1041400"/>
            </a:xfrm>
            <a:prstGeom prst="ellipse">
              <a:avLst/>
            </a:prstGeom>
            <a:solidFill>
              <a:srgbClr val="097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56" name="Group 5"/>
            <p:cNvGrpSpPr/>
            <p:nvPr/>
          </p:nvGrpSpPr>
          <p:grpSpPr>
            <a:xfrm>
              <a:off x="8482555" y="2103884"/>
              <a:ext cx="497932" cy="465882"/>
              <a:chOff x="6964363" y="2108200"/>
              <a:chExt cx="690562" cy="646113"/>
            </a:xfrm>
            <a:solidFill>
              <a:schemeClr val="bg1"/>
            </a:solidFill>
          </p:grpSpPr>
          <p:sp>
            <p:nvSpPr>
              <p:cNvPr id="57" name="Freeform 91"/>
              <p:cNvSpPr>
                <a:spLocks noEditPoints="1"/>
              </p:cNvSpPr>
              <p:nvPr/>
            </p:nvSpPr>
            <p:spPr bwMode="auto">
              <a:xfrm>
                <a:off x="7050088" y="2193925"/>
                <a:ext cx="519112" cy="344488"/>
              </a:xfrm>
              <a:custGeom>
                <a:avLst/>
                <a:gdLst>
                  <a:gd name="T0" fmla="*/ 503 w 12071"/>
                  <a:gd name="T1" fmla="*/ 502 h 8033"/>
                  <a:gd name="T2" fmla="*/ 11568 w 12071"/>
                  <a:gd name="T3" fmla="*/ 0 h 8033"/>
                  <a:gd name="T4" fmla="*/ 452 w 12071"/>
                  <a:gd name="T5" fmla="*/ 5 h 8033"/>
                  <a:gd name="T6" fmla="*/ 377 w 12071"/>
                  <a:gd name="T7" fmla="*/ 18 h 8033"/>
                  <a:gd name="T8" fmla="*/ 307 w 12071"/>
                  <a:gd name="T9" fmla="*/ 41 h 8033"/>
                  <a:gd name="T10" fmla="*/ 242 w 12071"/>
                  <a:gd name="T11" fmla="*/ 74 h 8033"/>
                  <a:gd name="T12" fmla="*/ 183 w 12071"/>
                  <a:gd name="T13" fmla="*/ 116 h 8033"/>
                  <a:gd name="T14" fmla="*/ 131 w 12071"/>
                  <a:gd name="T15" fmla="*/ 166 h 8033"/>
                  <a:gd name="T16" fmla="*/ 85 w 12071"/>
                  <a:gd name="T17" fmla="*/ 222 h 8033"/>
                  <a:gd name="T18" fmla="*/ 49 w 12071"/>
                  <a:gd name="T19" fmla="*/ 284 h 8033"/>
                  <a:gd name="T20" fmla="*/ 22 w 12071"/>
                  <a:gd name="T21" fmla="*/ 353 h 8033"/>
                  <a:gd name="T22" fmla="*/ 6 w 12071"/>
                  <a:gd name="T23" fmla="*/ 426 h 8033"/>
                  <a:gd name="T24" fmla="*/ 0 w 12071"/>
                  <a:gd name="T25" fmla="*/ 502 h 8033"/>
                  <a:gd name="T26" fmla="*/ 3 w 12071"/>
                  <a:gd name="T27" fmla="*/ 7582 h 8033"/>
                  <a:gd name="T28" fmla="*/ 16 w 12071"/>
                  <a:gd name="T29" fmla="*/ 7656 h 8033"/>
                  <a:gd name="T30" fmla="*/ 39 w 12071"/>
                  <a:gd name="T31" fmla="*/ 7726 h 8033"/>
                  <a:gd name="T32" fmla="*/ 72 w 12071"/>
                  <a:gd name="T33" fmla="*/ 7792 h 8033"/>
                  <a:gd name="T34" fmla="*/ 115 w 12071"/>
                  <a:gd name="T35" fmla="*/ 7850 h 8033"/>
                  <a:gd name="T36" fmla="*/ 165 w 12071"/>
                  <a:gd name="T37" fmla="*/ 7902 h 8033"/>
                  <a:gd name="T38" fmla="*/ 221 w 12071"/>
                  <a:gd name="T39" fmla="*/ 7947 h 8033"/>
                  <a:gd name="T40" fmla="*/ 285 w 12071"/>
                  <a:gd name="T41" fmla="*/ 7983 h 8033"/>
                  <a:gd name="T42" fmla="*/ 353 w 12071"/>
                  <a:gd name="T43" fmla="*/ 8011 h 8033"/>
                  <a:gd name="T44" fmla="*/ 426 w 12071"/>
                  <a:gd name="T45" fmla="*/ 8027 h 8033"/>
                  <a:gd name="T46" fmla="*/ 503 w 12071"/>
                  <a:gd name="T47" fmla="*/ 8033 h 8033"/>
                  <a:gd name="T48" fmla="*/ 11619 w 12071"/>
                  <a:gd name="T49" fmla="*/ 8030 h 8033"/>
                  <a:gd name="T50" fmla="*/ 11694 w 12071"/>
                  <a:gd name="T51" fmla="*/ 8017 h 8033"/>
                  <a:gd name="T52" fmla="*/ 11764 w 12071"/>
                  <a:gd name="T53" fmla="*/ 7994 h 8033"/>
                  <a:gd name="T54" fmla="*/ 11829 w 12071"/>
                  <a:gd name="T55" fmla="*/ 7960 h 8033"/>
                  <a:gd name="T56" fmla="*/ 11888 w 12071"/>
                  <a:gd name="T57" fmla="*/ 7918 h 8033"/>
                  <a:gd name="T58" fmla="*/ 11940 w 12071"/>
                  <a:gd name="T59" fmla="*/ 7868 h 8033"/>
                  <a:gd name="T60" fmla="*/ 11986 w 12071"/>
                  <a:gd name="T61" fmla="*/ 7812 h 8033"/>
                  <a:gd name="T62" fmla="*/ 12022 w 12071"/>
                  <a:gd name="T63" fmla="*/ 7749 h 8033"/>
                  <a:gd name="T64" fmla="*/ 12049 w 12071"/>
                  <a:gd name="T65" fmla="*/ 7680 h 8033"/>
                  <a:gd name="T66" fmla="*/ 12065 w 12071"/>
                  <a:gd name="T67" fmla="*/ 7607 h 8033"/>
                  <a:gd name="T68" fmla="*/ 12071 w 12071"/>
                  <a:gd name="T69" fmla="*/ 7531 h 8033"/>
                  <a:gd name="T70" fmla="*/ 12068 w 12071"/>
                  <a:gd name="T71" fmla="*/ 451 h 8033"/>
                  <a:gd name="T72" fmla="*/ 12055 w 12071"/>
                  <a:gd name="T73" fmla="*/ 377 h 8033"/>
                  <a:gd name="T74" fmla="*/ 12032 w 12071"/>
                  <a:gd name="T75" fmla="*/ 306 h 8033"/>
                  <a:gd name="T76" fmla="*/ 11999 w 12071"/>
                  <a:gd name="T77" fmla="*/ 242 h 8033"/>
                  <a:gd name="T78" fmla="*/ 11956 w 12071"/>
                  <a:gd name="T79" fmla="*/ 183 h 8033"/>
                  <a:gd name="T80" fmla="*/ 11906 w 12071"/>
                  <a:gd name="T81" fmla="*/ 131 h 8033"/>
                  <a:gd name="T82" fmla="*/ 11850 w 12071"/>
                  <a:gd name="T83" fmla="*/ 85 h 8033"/>
                  <a:gd name="T84" fmla="*/ 11786 w 12071"/>
                  <a:gd name="T85" fmla="*/ 49 h 8033"/>
                  <a:gd name="T86" fmla="*/ 11718 w 12071"/>
                  <a:gd name="T87" fmla="*/ 22 h 8033"/>
                  <a:gd name="T88" fmla="*/ 11645 w 12071"/>
                  <a:gd name="T89" fmla="*/ 6 h 8033"/>
                  <a:gd name="T90" fmla="*/ 11568 w 12071"/>
                  <a:gd name="T91" fmla="*/ 0 h 8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071" h="8033">
                    <a:moveTo>
                      <a:pt x="11568" y="7533"/>
                    </a:moveTo>
                    <a:lnTo>
                      <a:pt x="503" y="7533"/>
                    </a:lnTo>
                    <a:lnTo>
                      <a:pt x="503" y="502"/>
                    </a:lnTo>
                    <a:lnTo>
                      <a:pt x="11568" y="502"/>
                    </a:lnTo>
                    <a:lnTo>
                      <a:pt x="11568" y="7533"/>
                    </a:lnTo>
                    <a:close/>
                    <a:moveTo>
                      <a:pt x="11568" y="0"/>
                    </a:moveTo>
                    <a:lnTo>
                      <a:pt x="503" y="2"/>
                    </a:lnTo>
                    <a:lnTo>
                      <a:pt x="477" y="3"/>
                    </a:lnTo>
                    <a:lnTo>
                      <a:pt x="452" y="5"/>
                    </a:lnTo>
                    <a:lnTo>
                      <a:pt x="426" y="8"/>
                    </a:lnTo>
                    <a:lnTo>
                      <a:pt x="401" y="12"/>
                    </a:lnTo>
                    <a:lnTo>
                      <a:pt x="377" y="18"/>
                    </a:lnTo>
                    <a:lnTo>
                      <a:pt x="353" y="24"/>
                    </a:lnTo>
                    <a:lnTo>
                      <a:pt x="330" y="32"/>
                    </a:lnTo>
                    <a:lnTo>
                      <a:pt x="307" y="41"/>
                    </a:lnTo>
                    <a:lnTo>
                      <a:pt x="285" y="51"/>
                    </a:lnTo>
                    <a:lnTo>
                      <a:pt x="263" y="62"/>
                    </a:lnTo>
                    <a:lnTo>
                      <a:pt x="242" y="74"/>
                    </a:lnTo>
                    <a:lnTo>
                      <a:pt x="221" y="87"/>
                    </a:lnTo>
                    <a:lnTo>
                      <a:pt x="202" y="102"/>
                    </a:lnTo>
                    <a:lnTo>
                      <a:pt x="183" y="116"/>
                    </a:lnTo>
                    <a:lnTo>
                      <a:pt x="165" y="132"/>
                    </a:lnTo>
                    <a:lnTo>
                      <a:pt x="147" y="148"/>
                    </a:lnTo>
                    <a:lnTo>
                      <a:pt x="131" y="166"/>
                    </a:lnTo>
                    <a:lnTo>
                      <a:pt x="115" y="184"/>
                    </a:lnTo>
                    <a:lnTo>
                      <a:pt x="99" y="202"/>
                    </a:lnTo>
                    <a:lnTo>
                      <a:pt x="85" y="222"/>
                    </a:lnTo>
                    <a:lnTo>
                      <a:pt x="72" y="242"/>
                    </a:lnTo>
                    <a:lnTo>
                      <a:pt x="60" y="263"/>
                    </a:lnTo>
                    <a:lnTo>
                      <a:pt x="49" y="284"/>
                    </a:lnTo>
                    <a:lnTo>
                      <a:pt x="39" y="307"/>
                    </a:lnTo>
                    <a:lnTo>
                      <a:pt x="30" y="329"/>
                    </a:lnTo>
                    <a:lnTo>
                      <a:pt x="22" y="353"/>
                    </a:lnTo>
                    <a:lnTo>
                      <a:pt x="16" y="377"/>
                    </a:lnTo>
                    <a:lnTo>
                      <a:pt x="10" y="401"/>
                    </a:lnTo>
                    <a:lnTo>
                      <a:pt x="6" y="426"/>
                    </a:lnTo>
                    <a:lnTo>
                      <a:pt x="3" y="451"/>
                    </a:lnTo>
                    <a:lnTo>
                      <a:pt x="1" y="476"/>
                    </a:lnTo>
                    <a:lnTo>
                      <a:pt x="0" y="502"/>
                    </a:lnTo>
                    <a:lnTo>
                      <a:pt x="0" y="7531"/>
                    </a:lnTo>
                    <a:lnTo>
                      <a:pt x="1" y="7557"/>
                    </a:lnTo>
                    <a:lnTo>
                      <a:pt x="3" y="7582"/>
                    </a:lnTo>
                    <a:lnTo>
                      <a:pt x="6" y="7607"/>
                    </a:lnTo>
                    <a:lnTo>
                      <a:pt x="10" y="7632"/>
                    </a:lnTo>
                    <a:lnTo>
                      <a:pt x="16" y="7656"/>
                    </a:lnTo>
                    <a:lnTo>
                      <a:pt x="22" y="7680"/>
                    </a:lnTo>
                    <a:lnTo>
                      <a:pt x="30" y="7703"/>
                    </a:lnTo>
                    <a:lnTo>
                      <a:pt x="39" y="7726"/>
                    </a:lnTo>
                    <a:lnTo>
                      <a:pt x="49" y="7749"/>
                    </a:lnTo>
                    <a:lnTo>
                      <a:pt x="60" y="7771"/>
                    </a:lnTo>
                    <a:lnTo>
                      <a:pt x="72" y="7792"/>
                    </a:lnTo>
                    <a:lnTo>
                      <a:pt x="85" y="7812"/>
                    </a:lnTo>
                    <a:lnTo>
                      <a:pt x="99" y="7831"/>
                    </a:lnTo>
                    <a:lnTo>
                      <a:pt x="115" y="7850"/>
                    </a:lnTo>
                    <a:lnTo>
                      <a:pt x="131" y="7868"/>
                    </a:lnTo>
                    <a:lnTo>
                      <a:pt x="147" y="7886"/>
                    </a:lnTo>
                    <a:lnTo>
                      <a:pt x="165" y="7902"/>
                    </a:lnTo>
                    <a:lnTo>
                      <a:pt x="183" y="7918"/>
                    </a:lnTo>
                    <a:lnTo>
                      <a:pt x="202" y="7933"/>
                    </a:lnTo>
                    <a:lnTo>
                      <a:pt x="221" y="7947"/>
                    </a:lnTo>
                    <a:lnTo>
                      <a:pt x="242" y="7960"/>
                    </a:lnTo>
                    <a:lnTo>
                      <a:pt x="263" y="7972"/>
                    </a:lnTo>
                    <a:lnTo>
                      <a:pt x="285" y="7983"/>
                    </a:lnTo>
                    <a:lnTo>
                      <a:pt x="307" y="7994"/>
                    </a:lnTo>
                    <a:lnTo>
                      <a:pt x="330" y="8003"/>
                    </a:lnTo>
                    <a:lnTo>
                      <a:pt x="353" y="8011"/>
                    </a:lnTo>
                    <a:lnTo>
                      <a:pt x="377" y="8017"/>
                    </a:lnTo>
                    <a:lnTo>
                      <a:pt x="401" y="8023"/>
                    </a:lnTo>
                    <a:lnTo>
                      <a:pt x="426" y="8027"/>
                    </a:lnTo>
                    <a:lnTo>
                      <a:pt x="452" y="8030"/>
                    </a:lnTo>
                    <a:lnTo>
                      <a:pt x="477" y="8032"/>
                    </a:lnTo>
                    <a:lnTo>
                      <a:pt x="503" y="8033"/>
                    </a:lnTo>
                    <a:lnTo>
                      <a:pt x="11568" y="8033"/>
                    </a:lnTo>
                    <a:lnTo>
                      <a:pt x="11594" y="8032"/>
                    </a:lnTo>
                    <a:lnTo>
                      <a:pt x="11619" y="8030"/>
                    </a:lnTo>
                    <a:lnTo>
                      <a:pt x="11645" y="8027"/>
                    </a:lnTo>
                    <a:lnTo>
                      <a:pt x="11670" y="8023"/>
                    </a:lnTo>
                    <a:lnTo>
                      <a:pt x="11694" y="8017"/>
                    </a:lnTo>
                    <a:lnTo>
                      <a:pt x="11718" y="8011"/>
                    </a:lnTo>
                    <a:lnTo>
                      <a:pt x="11741" y="8003"/>
                    </a:lnTo>
                    <a:lnTo>
                      <a:pt x="11764" y="7994"/>
                    </a:lnTo>
                    <a:lnTo>
                      <a:pt x="11786" y="7983"/>
                    </a:lnTo>
                    <a:lnTo>
                      <a:pt x="11809" y="7972"/>
                    </a:lnTo>
                    <a:lnTo>
                      <a:pt x="11829" y="7960"/>
                    </a:lnTo>
                    <a:lnTo>
                      <a:pt x="11850" y="7947"/>
                    </a:lnTo>
                    <a:lnTo>
                      <a:pt x="11869" y="7933"/>
                    </a:lnTo>
                    <a:lnTo>
                      <a:pt x="11888" y="7918"/>
                    </a:lnTo>
                    <a:lnTo>
                      <a:pt x="11906" y="7902"/>
                    </a:lnTo>
                    <a:lnTo>
                      <a:pt x="11924" y="7886"/>
                    </a:lnTo>
                    <a:lnTo>
                      <a:pt x="11940" y="7868"/>
                    </a:lnTo>
                    <a:lnTo>
                      <a:pt x="11956" y="7850"/>
                    </a:lnTo>
                    <a:lnTo>
                      <a:pt x="11972" y="7831"/>
                    </a:lnTo>
                    <a:lnTo>
                      <a:pt x="11986" y="7812"/>
                    </a:lnTo>
                    <a:lnTo>
                      <a:pt x="11999" y="7792"/>
                    </a:lnTo>
                    <a:lnTo>
                      <a:pt x="12011" y="7771"/>
                    </a:lnTo>
                    <a:lnTo>
                      <a:pt x="12022" y="7749"/>
                    </a:lnTo>
                    <a:lnTo>
                      <a:pt x="12032" y="7726"/>
                    </a:lnTo>
                    <a:lnTo>
                      <a:pt x="12041" y="7703"/>
                    </a:lnTo>
                    <a:lnTo>
                      <a:pt x="12049" y="7680"/>
                    </a:lnTo>
                    <a:lnTo>
                      <a:pt x="12055" y="7656"/>
                    </a:lnTo>
                    <a:lnTo>
                      <a:pt x="12061" y="7632"/>
                    </a:lnTo>
                    <a:lnTo>
                      <a:pt x="12065" y="7607"/>
                    </a:lnTo>
                    <a:lnTo>
                      <a:pt x="12068" y="7582"/>
                    </a:lnTo>
                    <a:lnTo>
                      <a:pt x="12070" y="7557"/>
                    </a:lnTo>
                    <a:lnTo>
                      <a:pt x="12071" y="7531"/>
                    </a:lnTo>
                    <a:lnTo>
                      <a:pt x="12071" y="502"/>
                    </a:lnTo>
                    <a:lnTo>
                      <a:pt x="12070" y="476"/>
                    </a:lnTo>
                    <a:lnTo>
                      <a:pt x="12068" y="451"/>
                    </a:lnTo>
                    <a:lnTo>
                      <a:pt x="12065" y="426"/>
                    </a:lnTo>
                    <a:lnTo>
                      <a:pt x="12061" y="401"/>
                    </a:lnTo>
                    <a:lnTo>
                      <a:pt x="12055" y="377"/>
                    </a:lnTo>
                    <a:lnTo>
                      <a:pt x="12049" y="353"/>
                    </a:lnTo>
                    <a:lnTo>
                      <a:pt x="12041" y="329"/>
                    </a:lnTo>
                    <a:lnTo>
                      <a:pt x="12032" y="306"/>
                    </a:lnTo>
                    <a:lnTo>
                      <a:pt x="12022" y="284"/>
                    </a:lnTo>
                    <a:lnTo>
                      <a:pt x="12011" y="263"/>
                    </a:lnTo>
                    <a:lnTo>
                      <a:pt x="11999" y="242"/>
                    </a:lnTo>
                    <a:lnTo>
                      <a:pt x="11986" y="221"/>
                    </a:lnTo>
                    <a:lnTo>
                      <a:pt x="11972" y="202"/>
                    </a:lnTo>
                    <a:lnTo>
                      <a:pt x="11956" y="183"/>
                    </a:lnTo>
                    <a:lnTo>
                      <a:pt x="11940" y="165"/>
                    </a:lnTo>
                    <a:lnTo>
                      <a:pt x="11924" y="147"/>
                    </a:lnTo>
                    <a:lnTo>
                      <a:pt x="11906" y="131"/>
                    </a:lnTo>
                    <a:lnTo>
                      <a:pt x="11888" y="115"/>
                    </a:lnTo>
                    <a:lnTo>
                      <a:pt x="11869" y="100"/>
                    </a:lnTo>
                    <a:lnTo>
                      <a:pt x="11850" y="85"/>
                    </a:lnTo>
                    <a:lnTo>
                      <a:pt x="11829" y="72"/>
                    </a:lnTo>
                    <a:lnTo>
                      <a:pt x="11809" y="60"/>
                    </a:lnTo>
                    <a:lnTo>
                      <a:pt x="11786" y="49"/>
                    </a:lnTo>
                    <a:lnTo>
                      <a:pt x="11764" y="39"/>
                    </a:lnTo>
                    <a:lnTo>
                      <a:pt x="11741" y="30"/>
                    </a:lnTo>
                    <a:lnTo>
                      <a:pt x="11718" y="22"/>
                    </a:lnTo>
                    <a:lnTo>
                      <a:pt x="11694" y="16"/>
                    </a:lnTo>
                    <a:lnTo>
                      <a:pt x="11670" y="10"/>
                    </a:lnTo>
                    <a:lnTo>
                      <a:pt x="11645" y="6"/>
                    </a:lnTo>
                    <a:lnTo>
                      <a:pt x="11619" y="3"/>
                    </a:lnTo>
                    <a:lnTo>
                      <a:pt x="11594" y="1"/>
                    </a:lnTo>
                    <a:lnTo>
                      <a:pt x="115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58" name="Freeform 92"/>
              <p:cNvSpPr>
                <a:spLocks noEditPoints="1"/>
              </p:cNvSpPr>
              <p:nvPr/>
            </p:nvSpPr>
            <p:spPr bwMode="auto">
              <a:xfrm>
                <a:off x="6964363" y="2108200"/>
                <a:ext cx="690562" cy="646113"/>
              </a:xfrm>
              <a:custGeom>
                <a:avLst/>
                <a:gdLst>
                  <a:gd name="T0" fmla="*/ 15066 w 16095"/>
                  <a:gd name="T1" fmla="*/ 11696 h 15059"/>
                  <a:gd name="T2" fmla="*/ 14988 w 16095"/>
                  <a:gd name="T3" fmla="*/ 11847 h 15059"/>
                  <a:gd name="T4" fmla="*/ 14867 w 16095"/>
                  <a:gd name="T5" fmla="*/ 11963 h 15059"/>
                  <a:gd name="T6" fmla="*/ 14712 w 16095"/>
                  <a:gd name="T7" fmla="*/ 12033 h 15059"/>
                  <a:gd name="T8" fmla="*/ 6036 w 16095"/>
                  <a:gd name="T9" fmla="*/ 12049 h 15059"/>
                  <a:gd name="T10" fmla="*/ 1359 w 16095"/>
                  <a:gd name="T11" fmla="*/ 12027 h 15059"/>
                  <a:gd name="T12" fmla="*/ 1208 w 16095"/>
                  <a:gd name="T13" fmla="*/ 11949 h 15059"/>
                  <a:gd name="T14" fmla="*/ 1091 w 16095"/>
                  <a:gd name="T15" fmla="*/ 11828 h 15059"/>
                  <a:gd name="T16" fmla="*/ 1022 w 16095"/>
                  <a:gd name="T17" fmla="*/ 11672 h 15059"/>
                  <a:gd name="T18" fmla="*/ 1007 w 16095"/>
                  <a:gd name="T19" fmla="*/ 1480 h 15059"/>
                  <a:gd name="T20" fmla="*/ 1045 w 16095"/>
                  <a:gd name="T21" fmla="*/ 1310 h 15059"/>
                  <a:gd name="T22" fmla="*/ 1137 w 16095"/>
                  <a:gd name="T23" fmla="*/ 1169 h 15059"/>
                  <a:gd name="T24" fmla="*/ 1268 w 16095"/>
                  <a:gd name="T25" fmla="*/ 1064 h 15059"/>
                  <a:gd name="T26" fmla="*/ 1432 w 16095"/>
                  <a:gd name="T27" fmla="*/ 1010 h 15059"/>
                  <a:gd name="T28" fmla="*/ 14663 w 16095"/>
                  <a:gd name="T29" fmla="*/ 1010 h 15059"/>
                  <a:gd name="T30" fmla="*/ 14826 w 16095"/>
                  <a:gd name="T31" fmla="*/ 1064 h 15059"/>
                  <a:gd name="T32" fmla="*/ 14958 w 16095"/>
                  <a:gd name="T33" fmla="*/ 1169 h 15059"/>
                  <a:gd name="T34" fmla="*/ 15050 w 16095"/>
                  <a:gd name="T35" fmla="*/ 1310 h 15059"/>
                  <a:gd name="T36" fmla="*/ 15088 w 16095"/>
                  <a:gd name="T37" fmla="*/ 1480 h 15059"/>
                  <a:gd name="T38" fmla="*/ 1279 w 16095"/>
                  <a:gd name="T39" fmla="*/ 17 h 15059"/>
                  <a:gd name="T40" fmla="*/ 790 w 16095"/>
                  <a:gd name="T41" fmla="*/ 182 h 15059"/>
                  <a:gd name="T42" fmla="*/ 391 w 16095"/>
                  <a:gd name="T43" fmla="*/ 493 h 15059"/>
                  <a:gd name="T44" fmla="*/ 119 w 16095"/>
                  <a:gd name="T45" fmla="*/ 920 h 15059"/>
                  <a:gd name="T46" fmla="*/ 2 w 16095"/>
                  <a:gd name="T47" fmla="*/ 1429 h 15059"/>
                  <a:gd name="T48" fmla="*/ 47 w 16095"/>
                  <a:gd name="T49" fmla="*/ 11922 h 15059"/>
                  <a:gd name="T50" fmla="*/ 257 w 16095"/>
                  <a:gd name="T51" fmla="*/ 12387 h 15059"/>
                  <a:gd name="T52" fmla="*/ 604 w 16095"/>
                  <a:gd name="T53" fmla="*/ 12752 h 15059"/>
                  <a:gd name="T54" fmla="*/ 1056 w 16095"/>
                  <a:gd name="T55" fmla="*/ 12984 h 15059"/>
                  <a:gd name="T56" fmla="*/ 6539 w 16095"/>
                  <a:gd name="T57" fmla="*/ 13053 h 15059"/>
                  <a:gd name="T58" fmla="*/ 3299 w 16095"/>
                  <a:gd name="T59" fmla="*/ 14106 h 15059"/>
                  <a:gd name="T60" fmla="*/ 3180 w 16095"/>
                  <a:gd name="T61" fmla="*/ 14188 h 15059"/>
                  <a:gd name="T62" fmla="*/ 3089 w 16095"/>
                  <a:gd name="T63" fmla="*/ 14299 h 15059"/>
                  <a:gd name="T64" fmla="*/ 3034 w 16095"/>
                  <a:gd name="T65" fmla="*/ 14431 h 15059"/>
                  <a:gd name="T66" fmla="*/ 3019 w 16095"/>
                  <a:gd name="T67" fmla="*/ 14583 h 15059"/>
                  <a:gd name="T68" fmla="*/ 3057 w 16095"/>
                  <a:gd name="T69" fmla="*/ 14753 h 15059"/>
                  <a:gd name="T70" fmla="*/ 3149 w 16095"/>
                  <a:gd name="T71" fmla="*/ 14894 h 15059"/>
                  <a:gd name="T72" fmla="*/ 3280 w 16095"/>
                  <a:gd name="T73" fmla="*/ 14999 h 15059"/>
                  <a:gd name="T74" fmla="*/ 3444 w 16095"/>
                  <a:gd name="T75" fmla="*/ 15053 h 15059"/>
                  <a:gd name="T76" fmla="*/ 12651 w 16095"/>
                  <a:gd name="T77" fmla="*/ 15053 h 15059"/>
                  <a:gd name="T78" fmla="*/ 12814 w 16095"/>
                  <a:gd name="T79" fmla="*/ 14999 h 15059"/>
                  <a:gd name="T80" fmla="*/ 12946 w 16095"/>
                  <a:gd name="T81" fmla="*/ 14894 h 15059"/>
                  <a:gd name="T82" fmla="*/ 13038 w 16095"/>
                  <a:gd name="T83" fmla="*/ 14753 h 15059"/>
                  <a:gd name="T84" fmla="*/ 13076 w 16095"/>
                  <a:gd name="T85" fmla="*/ 14583 h 15059"/>
                  <a:gd name="T86" fmla="*/ 13061 w 16095"/>
                  <a:gd name="T87" fmla="*/ 14431 h 15059"/>
                  <a:gd name="T88" fmla="*/ 13006 w 16095"/>
                  <a:gd name="T89" fmla="*/ 14299 h 15059"/>
                  <a:gd name="T90" fmla="*/ 12915 w 16095"/>
                  <a:gd name="T91" fmla="*/ 14188 h 15059"/>
                  <a:gd name="T92" fmla="*/ 12796 w 16095"/>
                  <a:gd name="T93" fmla="*/ 14106 h 15059"/>
                  <a:gd name="T94" fmla="*/ 9556 w 16095"/>
                  <a:gd name="T95" fmla="*/ 13053 h 15059"/>
                  <a:gd name="T96" fmla="*/ 15039 w 16095"/>
                  <a:gd name="T97" fmla="*/ 12984 h 15059"/>
                  <a:gd name="T98" fmla="*/ 15491 w 16095"/>
                  <a:gd name="T99" fmla="*/ 12752 h 15059"/>
                  <a:gd name="T100" fmla="*/ 15838 w 16095"/>
                  <a:gd name="T101" fmla="*/ 12387 h 15059"/>
                  <a:gd name="T102" fmla="*/ 16048 w 16095"/>
                  <a:gd name="T103" fmla="*/ 11922 h 15059"/>
                  <a:gd name="T104" fmla="*/ 16093 w 16095"/>
                  <a:gd name="T105" fmla="*/ 1429 h 15059"/>
                  <a:gd name="T106" fmla="*/ 15976 w 16095"/>
                  <a:gd name="T107" fmla="*/ 920 h 15059"/>
                  <a:gd name="T108" fmla="*/ 15703 w 16095"/>
                  <a:gd name="T109" fmla="*/ 493 h 15059"/>
                  <a:gd name="T110" fmla="*/ 15305 w 16095"/>
                  <a:gd name="T111" fmla="*/ 182 h 15059"/>
                  <a:gd name="T112" fmla="*/ 14815 w 16095"/>
                  <a:gd name="T113" fmla="*/ 17 h 15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095" h="15059">
                    <a:moveTo>
                      <a:pt x="15089" y="11547"/>
                    </a:moveTo>
                    <a:lnTo>
                      <a:pt x="15088" y="11573"/>
                    </a:lnTo>
                    <a:lnTo>
                      <a:pt x="15086" y="11598"/>
                    </a:lnTo>
                    <a:lnTo>
                      <a:pt x="15083" y="11623"/>
                    </a:lnTo>
                    <a:lnTo>
                      <a:pt x="15079" y="11648"/>
                    </a:lnTo>
                    <a:lnTo>
                      <a:pt x="15073" y="11672"/>
                    </a:lnTo>
                    <a:lnTo>
                      <a:pt x="15066" y="11696"/>
                    </a:lnTo>
                    <a:lnTo>
                      <a:pt x="15059" y="11719"/>
                    </a:lnTo>
                    <a:lnTo>
                      <a:pt x="15050" y="11743"/>
                    </a:lnTo>
                    <a:lnTo>
                      <a:pt x="15040" y="11765"/>
                    </a:lnTo>
                    <a:lnTo>
                      <a:pt x="15029" y="11786"/>
                    </a:lnTo>
                    <a:lnTo>
                      <a:pt x="15016" y="11807"/>
                    </a:lnTo>
                    <a:lnTo>
                      <a:pt x="15003" y="11828"/>
                    </a:lnTo>
                    <a:lnTo>
                      <a:pt x="14988" y="11847"/>
                    </a:lnTo>
                    <a:lnTo>
                      <a:pt x="14974" y="11866"/>
                    </a:lnTo>
                    <a:lnTo>
                      <a:pt x="14958" y="11884"/>
                    </a:lnTo>
                    <a:lnTo>
                      <a:pt x="14941" y="11902"/>
                    </a:lnTo>
                    <a:lnTo>
                      <a:pt x="14924" y="11918"/>
                    </a:lnTo>
                    <a:lnTo>
                      <a:pt x="14906" y="11934"/>
                    </a:lnTo>
                    <a:lnTo>
                      <a:pt x="14887" y="11949"/>
                    </a:lnTo>
                    <a:lnTo>
                      <a:pt x="14867" y="11963"/>
                    </a:lnTo>
                    <a:lnTo>
                      <a:pt x="14847" y="11977"/>
                    </a:lnTo>
                    <a:lnTo>
                      <a:pt x="14826" y="11989"/>
                    </a:lnTo>
                    <a:lnTo>
                      <a:pt x="14803" y="12000"/>
                    </a:lnTo>
                    <a:lnTo>
                      <a:pt x="14781" y="12010"/>
                    </a:lnTo>
                    <a:lnTo>
                      <a:pt x="14759" y="12019"/>
                    </a:lnTo>
                    <a:lnTo>
                      <a:pt x="14735" y="12027"/>
                    </a:lnTo>
                    <a:lnTo>
                      <a:pt x="14712" y="12033"/>
                    </a:lnTo>
                    <a:lnTo>
                      <a:pt x="14687" y="12039"/>
                    </a:lnTo>
                    <a:lnTo>
                      <a:pt x="14663" y="12043"/>
                    </a:lnTo>
                    <a:lnTo>
                      <a:pt x="14637" y="12047"/>
                    </a:lnTo>
                    <a:lnTo>
                      <a:pt x="14612" y="12048"/>
                    </a:lnTo>
                    <a:lnTo>
                      <a:pt x="14586" y="12049"/>
                    </a:lnTo>
                    <a:lnTo>
                      <a:pt x="10059" y="12049"/>
                    </a:lnTo>
                    <a:lnTo>
                      <a:pt x="6036" y="12049"/>
                    </a:lnTo>
                    <a:lnTo>
                      <a:pt x="1509" y="12049"/>
                    </a:lnTo>
                    <a:lnTo>
                      <a:pt x="1483" y="12048"/>
                    </a:lnTo>
                    <a:lnTo>
                      <a:pt x="1458" y="12047"/>
                    </a:lnTo>
                    <a:lnTo>
                      <a:pt x="1432" y="12043"/>
                    </a:lnTo>
                    <a:lnTo>
                      <a:pt x="1407" y="12039"/>
                    </a:lnTo>
                    <a:lnTo>
                      <a:pt x="1383" y="12033"/>
                    </a:lnTo>
                    <a:lnTo>
                      <a:pt x="1359" y="12027"/>
                    </a:lnTo>
                    <a:lnTo>
                      <a:pt x="1336" y="12019"/>
                    </a:lnTo>
                    <a:lnTo>
                      <a:pt x="1313" y="12010"/>
                    </a:lnTo>
                    <a:lnTo>
                      <a:pt x="1291" y="12000"/>
                    </a:lnTo>
                    <a:lnTo>
                      <a:pt x="1268" y="11989"/>
                    </a:lnTo>
                    <a:lnTo>
                      <a:pt x="1248" y="11977"/>
                    </a:lnTo>
                    <a:lnTo>
                      <a:pt x="1227" y="11963"/>
                    </a:lnTo>
                    <a:lnTo>
                      <a:pt x="1208" y="11949"/>
                    </a:lnTo>
                    <a:lnTo>
                      <a:pt x="1189" y="11934"/>
                    </a:lnTo>
                    <a:lnTo>
                      <a:pt x="1171" y="11918"/>
                    </a:lnTo>
                    <a:lnTo>
                      <a:pt x="1153" y="11902"/>
                    </a:lnTo>
                    <a:lnTo>
                      <a:pt x="1137" y="11884"/>
                    </a:lnTo>
                    <a:lnTo>
                      <a:pt x="1121" y="11866"/>
                    </a:lnTo>
                    <a:lnTo>
                      <a:pt x="1106" y="11847"/>
                    </a:lnTo>
                    <a:lnTo>
                      <a:pt x="1091" y="11828"/>
                    </a:lnTo>
                    <a:lnTo>
                      <a:pt x="1078" y="11807"/>
                    </a:lnTo>
                    <a:lnTo>
                      <a:pt x="1066" y="11786"/>
                    </a:lnTo>
                    <a:lnTo>
                      <a:pt x="1055" y="11765"/>
                    </a:lnTo>
                    <a:lnTo>
                      <a:pt x="1045" y="11743"/>
                    </a:lnTo>
                    <a:lnTo>
                      <a:pt x="1036" y="11719"/>
                    </a:lnTo>
                    <a:lnTo>
                      <a:pt x="1028" y="11696"/>
                    </a:lnTo>
                    <a:lnTo>
                      <a:pt x="1022" y="11672"/>
                    </a:lnTo>
                    <a:lnTo>
                      <a:pt x="1016" y="11648"/>
                    </a:lnTo>
                    <a:lnTo>
                      <a:pt x="1012" y="11623"/>
                    </a:lnTo>
                    <a:lnTo>
                      <a:pt x="1009" y="11598"/>
                    </a:lnTo>
                    <a:lnTo>
                      <a:pt x="1007" y="11573"/>
                    </a:lnTo>
                    <a:lnTo>
                      <a:pt x="1006" y="11547"/>
                    </a:lnTo>
                    <a:lnTo>
                      <a:pt x="1006" y="1506"/>
                    </a:lnTo>
                    <a:lnTo>
                      <a:pt x="1007" y="1480"/>
                    </a:lnTo>
                    <a:lnTo>
                      <a:pt x="1009" y="1455"/>
                    </a:lnTo>
                    <a:lnTo>
                      <a:pt x="1012" y="1430"/>
                    </a:lnTo>
                    <a:lnTo>
                      <a:pt x="1016" y="1405"/>
                    </a:lnTo>
                    <a:lnTo>
                      <a:pt x="1022" y="1381"/>
                    </a:lnTo>
                    <a:lnTo>
                      <a:pt x="1028" y="1356"/>
                    </a:lnTo>
                    <a:lnTo>
                      <a:pt x="1036" y="1333"/>
                    </a:lnTo>
                    <a:lnTo>
                      <a:pt x="1045" y="1310"/>
                    </a:lnTo>
                    <a:lnTo>
                      <a:pt x="1055" y="1288"/>
                    </a:lnTo>
                    <a:lnTo>
                      <a:pt x="1066" y="1267"/>
                    </a:lnTo>
                    <a:lnTo>
                      <a:pt x="1078" y="1246"/>
                    </a:lnTo>
                    <a:lnTo>
                      <a:pt x="1091" y="1225"/>
                    </a:lnTo>
                    <a:lnTo>
                      <a:pt x="1106" y="1206"/>
                    </a:lnTo>
                    <a:lnTo>
                      <a:pt x="1121" y="1187"/>
                    </a:lnTo>
                    <a:lnTo>
                      <a:pt x="1137" y="1169"/>
                    </a:lnTo>
                    <a:lnTo>
                      <a:pt x="1153" y="1151"/>
                    </a:lnTo>
                    <a:lnTo>
                      <a:pt x="1171" y="1135"/>
                    </a:lnTo>
                    <a:lnTo>
                      <a:pt x="1189" y="1119"/>
                    </a:lnTo>
                    <a:lnTo>
                      <a:pt x="1208" y="1103"/>
                    </a:lnTo>
                    <a:lnTo>
                      <a:pt x="1227" y="1090"/>
                    </a:lnTo>
                    <a:lnTo>
                      <a:pt x="1248" y="1077"/>
                    </a:lnTo>
                    <a:lnTo>
                      <a:pt x="1268" y="1064"/>
                    </a:lnTo>
                    <a:lnTo>
                      <a:pt x="1291" y="1053"/>
                    </a:lnTo>
                    <a:lnTo>
                      <a:pt x="1313" y="1043"/>
                    </a:lnTo>
                    <a:lnTo>
                      <a:pt x="1336" y="1034"/>
                    </a:lnTo>
                    <a:lnTo>
                      <a:pt x="1359" y="1027"/>
                    </a:lnTo>
                    <a:lnTo>
                      <a:pt x="1383" y="1020"/>
                    </a:lnTo>
                    <a:lnTo>
                      <a:pt x="1407" y="1014"/>
                    </a:lnTo>
                    <a:lnTo>
                      <a:pt x="1432" y="1010"/>
                    </a:lnTo>
                    <a:lnTo>
                      <a:pt x="1458" y="1007"/>
                    </a:lnTo>
                    <a:lnTo>
                      <a:pt x="1483" y="1005"/>
                    </a:lnTo>
                    <a:lnTo>
                      <a:pt x="1509" y="1004"/>
                    </a:lnTo>
                    <a:lnTo>
                      <a:pt x="14586" y="1004"/>
                    </a:lnTo>
                    <a:lnTo>
                      <a:pt x="14612" y="1005"/>
                    </a:lnTo>
                    <a:lnTo>
                      <a:pt x="14637" y="1007"/>
                    </a:lnTo>
                    <a:lnTo>
                      <a:pt x="14663" y="1010"/>
                    </a:lnTo>
                    <a:lnTo>
                      <a:pt x="14687" y="1014"/>
                    </a:lnTo>
                    <a:lnTo>
                      <a:pt x="14712" y="1020"/>
                    </a:lnTo>
                    <a:lnTo>
                      <a:pt x="14735" y="1027"/>
                    </a:lnTo>
                    <a:lnTo>
                      <a:pt x="14759" y="1034"/>
                    </a:lnTo>
                    <a:lnTo>
                      <a:pt x="14781" y="1043"/>
                    </a:lnTo>
                    <a:lnTo>
                      <a:pt x="14803" y="1053"/>
                    </a:lnTo>
                    <a:lnTo>
                      <a:pt x="14826" y="1064"/>
                    </a:lnTo>
                    <a:lnTo>
                      <a:pt x="14847" y="1077"/>
                    </a:lnTo>
                    <a:lnTo>
                      <a:pt x="14867" y="1090"/>
                    </a:lnTo>
                    <a:lnTo>
                      <a:pt x="14887" y="1103"/>
                    </a:lnTo>
                    <a:lnTo>
                      <a:pt x="14906" y="1119"/>
                    </a:lnTo>
                    <a:lnTo>
                      <a:pt x="14924" y="1135"/>
                    </a:lnTo>
                    <a:lnTo>
                      <a:pt x="14941" y="1151"/>
                    </a:lnTo>
                    <a:lnTo>
                      <a:pt x="14958" y="1169"/>
                    </a:lnTo>
                    <a:lnTo>
                      <a:pt x="14974" y="1187"/>
                    </a:lnTo>
                    <a:lnTo>
                      <a:pt x="14988" y="1206"/>
                    </a:lnTo>
                    <a:lnTo>
                      <a:pt x="15003" y="1225"/>
                    </a:lnTo>
                    <a:lnTo>
                      <a:pt x="15016" y="1246"/>
                    </a:lnTo>
                    <a:lnTo>
                      <a:pt x="15029" y="1267"/>
                    </a:lnTo>
                    <a:lnTo>
                      <a:pt x="15040" y="1288"/>
                    </a:lnTo>
                    <a:lnTo>
                      <a:pt x="15050" y="1310"/>
                    </a:lnTo>
                    <a:lnTo>
                      <a:pt x="15059" y="1333"/>
                    </a:lnTo>
                    <a:lnTo>
                      <a:pt x="15066" y="1356"/>
                    </a:lnTo>
                    <a:lnTo>
                      <a:pt x="15073" y="1381"/>
                    </a:lnTo>
                    <a:lnTo>
                      <a:pt x="15079" y="1405"/>
                    </a:lnTo>
                    <a:lnTo>
                      <a:pt x="15083" y="1430"/>
                    </a:lnTo>
                    <a:lnTo>
                      <a:pt x="15086" y="1455"/>
                    </a:lnTo>
                    <a:lnTo>
                      <a:pt x="15088" y="1480"/>
                    </a:lnTo>
                    <a:lnTo>
                      <a:pt x="15089" y="1506"/>
                    </a:lnTo>
                    <a:lnTo>
                      <a:pt x="15089" y="11547"/>
                    </a:lnTo>
                    <a:close/>
                    <a:moveTo>
                      <a:pt x="14586" y="0"/>
                    </a:moveTo>
                    <a:lnTo>
                      <a:pt x="1509" y="0"/>
                    </a:lnTo>
                    <a:lnTo>
                      <a:pt x="1431" y="2"/>
                    </a:lnTo>
                    <a:lnTo>
                      <a:pt x="1354" y="8"/>
                    </a:lnTo>
                    <a:lnTo>
                      <a:pt x="1279" y="17"/>
                    </a:lnTo>
                    <a:lnTo>
                      <a:pt x="1204" y="30"/>
                    </a:lnTo>
                    <a:lnTo>
                      <a:pt x="1132" y="47"/>
                    </a:lnTo>
                    <a:lnTo>
                      <a:pt x="1060" y="67"/>
                    </a:lnTo>
                    <a:lnTo>
                      <a:pt x="990" y="91"/>
                    </a:lnTo>
                    <a:lnTo>
                      <a:pt x="921" y="118"/>
                    </a:lnTo>
                    <a:lnTo>
                      <a:pt x="854" y="149"/>
                    </a:lnTo>
                    <a:lnTo>
                      <a:pt x="790" y="182"/>
                    </a:lnTo>
                    <a:lnTo>
                      <a:pt x="726" y="218"/>
                    </a:lnTo>
                    <a:lnTo>
                      <a:pt x="665" y="257"/>
                    </a:lnTo>
                    <a:lnTo>
                      <a:pt x="606" y="299"/>
                    </a:lnTo>
                    <a:lnTo>
                      <a:pt x="549" y="344"/>
                    </a:lnTo>
                    <a:lnTo>
                      <a:pt x="494" y="392"/>
                    </a:lnTo>
                    <a:lnTo>
                      <a:pt x="442" y="441"/>
                    </a:lnTo>
                    <a:lnTo>
                      <a:pt x="391" y="493"/>
                    </a:lnTo>
                    <a:lnTo>
                      <a:pt x="344" y="548"/>
                    </a:lnTo>
                    <a:lnTo>
                      <a:pt x="300" y="605"/>
                    </a:lnTo>
                    <a:lnTo>
                      <a:pt x="258" y="664"/>
                    </a:lnTo>
                    <a:lnTo>
                      <a:pt x="218" y="725"/>
                    </a:lnTo>
                    <a:lnTo>
                      <a:pt x="182" y="788"/>
                    </a:lnTo>
                    <a:lnTo>
                      <a:pt x="149" y="853"/>
                    </a:lnTo>
                    <a:lnTo>
                      <a:pt x="119" y="920"/>
                    </a:lnTo>
                    <a:lnTo>
                      <a:pt x="92" y="988"/>
                    </a:lnTo>
                    <a:lnTo>
                      <a:pt x="67" y="1058"/>
                    </a:lnTo>
                    <a:lnTo>
                      <a:pt x="47" y="1130"/>
                    </a:lnTo>
                    <a:lnTo>
                      <a:pt x="30" y="1203"/>
                    </a:lnTo>
                    <a:lnTo>
                      <a:pt x="17" y="1277"/>
                    </a:lnTo>
                    <a:lnTo>
                      <a:pt x="8" y="1352"/>
                    </a:lnTo>
                    <a:lnTo>
                      <a:pt x="2" y="1429"/>
                    </a:lnTo>
                    <a:lnTo>
                      <a:pt x="0" y="1506"/>
                    </a:lnTo>
                    <a:lnTo>
                      <a:pt x="0" y="11547"/>
                    </a:lnTo>
                    <a:lnTo>
                      <a:pt x="2" y="11624"/>
                    </a:lnTo>
                    <a:lnTo>
                      <a:pt x="8" y="11700"/>
                    </a:lnTo>
                    <a:lnTo>
                      <a:pt x="17" y="11776"/>
                    </a:lnTo>
                    <a:lnTo>
                      <a:pt x="30" y="11850"/>
                    </a:lnTo>
                    <a:lnTo>
                      <a:pt x="47" y="11922"/>
                    </a:lnTo>
                    <a:lnTo>
                      <a:pt x="67" y="11994"/>
                    </a:lnTo>
                    <a:lnTo>
                      <a:pt x="92" y="12064"/>
                    </a:lnTo>
                    <a:lnTo>
                      <a:pt x="118" y="12132"/>
                    </a:lnTo>
                    <a:lnTo>
                      <a:pt x="148" y="12198"/>
                    </a:lnTo>
                    <a:lnTo>
                      <a:pt x="181" y="12264"/>
                    </a:lnTo>
                    <a:lnTo>
                      <a:pt x="217" y="12326"/>
                    </a:lnTo>
                    <a:lnTo>
                      <a:pt x="257" y="12387"/>
                    </a:lnTo>
                    <a:lnTo>
                      <a:pt x="299" y="12446"/>
                    </a:lnTo>
                    <a:lnTo>
                      <a:pt x="343" y="12504"/>
                    </a:lnTo>
                    <a:lnTo>
                      <a:pt x="390" y="12558"/>
                    </a:lnTo>
                    <a:lnTo>
                      <a:pt x="441" y="12610"/>
                    </a:lnTo>
                    <a:lnTo>
                      <a:pt x="493" y="12660"/>
                    </a:lnTo>
                    <a:lnTo>
                      <a:pt x="547" y="12707"/>
                    </a:lnTo>
                    <a:lnTo>
                      <a:pt x="604" y="12752"/>
                    </a:lnTo>
                    <a:lnTo>
                      <a:pt x="663" y="12794"/>
                    </a:lnTo>
                    <a:lnTo>
                      <a:pt x="724" y="12833"/>
                    </a:lnTo>
                    <a:lnTo>
                      <a:pt x="787" y="12869"/>
                    </a:lnTo>
                    <a:lnTo>
                      <a:pt x="852" y="12902"/>
                    </a:lnTo>
                    <a:lnTo>
                      <a:pt x="918" y="12933"/>
                    </a:lnTo>
                    <a:lnTo>
                      <a:pt x="987" y="12959"/>
                    </a:lnTo>
                    <a:lnTo>
                      <a:pt x="1056" y="12984"/>
                    </a:lnTo>
                    <a:lnTo>
                      <a:pt x="1128" y="13004"/>
                    </a:lnTo>
                    <a:lnTo>
                      <a:pt x="1201" y="13021"/>
                    </a:lnTo>
                    <a:lnTo>
                      <a:pt x="1275" y="13035"/>
                    </a:lnTo>
                    <a:lnTo>
                      <a:pt x="1350" y="13044"/>
                    </a:lnTo>
                    <a:lnTo>
                      <a:pt x="1426" y="13050"/>
                    </a:lnTo>
                    <a:lnTo>
                      <a:pt x="1504" y="13053"/>
                    </a:lnTo>
                    <a:lnTo>
                      <a:pt x="6539" y="13053"/>
                    </a:lnTo>
                    <a:lnTo>
                      <a:pt x="6539" y="13663"/>
                    </a:lnTo>
                    <a:lnTo>
                      <a:pt x="3399" y="14070"/>
                    </a:lnTo>
                    <a:lnTo>
                      <a:pt x="3378" y="14076"/>
                    </a:lnTo>
                    <a:lnTo>
                      <a:pt x="3358" y="14082"/>
                    </a:lnTo>
                    <a:lnTo>
                      <a:pt x="3338" y="14090"/>
                    </a:lnTo>
                    <a:lnTo>
                      <a:pt x="3319" y="14098"/>
                    </a:lnTo>
                    <a:lnTo>
                      <a:pt x="3299" y="14106"/>
                    </a:lnTo>
                    <a:lnTo>
                      <a:pt x="3280" y="14116"/>
                    </a:lnTo>
                    <a:lnTo>
                      <a:pt x="3262" y="14126"/>
                    </a:lnTo>
                    <a:lnTo>
                      <a:pt x="3245" y="14137"/>
                    </a:lnTo>
                    <a:lnTo>
                      <a:pt x="3228" y="14149"/>
                    </a:lnTo>
                    <a:lnTo>
                      <a:pt x="3211" y="14161"/>
                    </a:lnTo>
                    <a:lnTo>
                      <a:pt x="3196" y="14174"/>
                    </a:lnTo>
                    <a:lnTo>
                      <a:pt x="3180" y="14188"/>
                    </a:lnTo>
                    <a:lnTo>
                      <a:pt x="3166" y="14203"/>
                    </a:lnTo>
                    <a:lnTo>
                      <a:pt x="3151" y="14217"/>
                    </a:lnTo>
                    <a:lnTo>
                      <a:pt x="3138" y="14233"/>
                    </a:lnTo>
                    <a:lnTo>
                      <a:pt x="3124" y="14249"/>
                    </a:lnTo>
                    <a:lnTo>
                      <a:pt x="3112" y="14265"/>
                    </a:lnTo>
                    <a:lnTo>
                      <a:pt x="3100" y="14282"/>
                    </a:lnTo>
                    <a:lnTo>
                      <a:pt x="3089" y="14299"/>
                    </a:lnTo>
                    <a:lnTo>
                      <a:pt x="3079" y="14316"/>
                    </a:lnTo>
                    <a:lnTo>
                      <a:pt x="3070" y="14335"/>
                    </a:lnTo>
                    <a:lnTo>
                      <a:pt x="3061" y="14353"/>
                    </a:lnTo>
                    <a:lnTo>
                      <a:pt x="3053" y="14372"/>
                    </a:lnTo>
                    <a:lnTo>
                      <a:pt x="3046" y="14391"/>
                    </a:lnTo>
                    <a:lnTo>
                      <a:pt x="3039" y="14411"/>
                    </a:lnTo>
                    <a:lnTo>
                      <a:pt x="3034" y="14431"/>
                    </a:lnTo>
                    <a:lnTo>
                      <a:pt x="3029" y="14452"/>
                    </a:lnTo>
                    <a:lnTo>
                      <a:pt x="3025" y="14473"/>
                    </a:lnTo>
                    <a:lnTo>
                      <a:pt x="3022" y="14493"/>
                    </a:lnTo>
                    <a:lnTo>
                      <a:pt x="3020" y="14514"/>
                    </a:lnTo>
                    <a:lnTo>
                      <a:pt x="3018" y="14536"/>
                    </a:lnTo>
                    <a:lnTo>
                      <a:pt x="3018" y="14557"/>
                    </a:lnTo>
                    <a:lnTo>
                      <a:pt x="3019" y="14583"/>
                    </a:lnTo>
                    <a:lnTo>
                      <a:pt x="3020" y="14608"/>
                    </a:lnTo>
                    <a:lnTo>
                      <a:pt x="3024" y="14633"/>
                    </a:lnTo>
                    <a:lnTo>
                      <a:pt x="3028" y="14658"/>
                    </a:lnTo>
                    <a:lnTo>
                      <a:pt x="3034" y="14682"/>
                    </a:lnTo>
                    <a:lnTo>
                      <a:pt x="3040" y="14707"/>
                    </a:lnTo>
                    <a:lnTo>
                      <a:pt x="3048" y="14730"/>
                    </a:lnTo>
                    <a:lnTo>
                      <a:pt x="3057" y="14753"/>
                    </a:lnTo>
                    <a:lnTo>
                      <a:pt x="3067" y="14775"/>
                    </a:lnTo>
                    <a:lnTo>
                      <a:pt x="3078" y="14797"/>
                    </a:lnTo>
                    <a:lnTo>
                      <a:pt x="3090" y="14818"/>
                    </a:lnTo>
                    <a:lnTo>
                      <a:pt x="3103" y="14838"/>
                    </a:lnTo>
                    <a:lnTo>
                      <a:pt x="3117" y="14857"/>
                    </a:lnTo>
                    <a:lnTo>
                      <a:pt x="3132" y="14876"/>
                    </a:lnTo>
                    <a:lnTo>
                      <a:pt x="3149" y="14894"/>
                    </a:lnTo>
                    <a:lnTo>
                      <a:pt x="3165" y="14912"/>
                    </a:lnTo>
                    <a:lnTo>
                      <a:pt x="3183" y="14928"/>
                    </a:lnTo>
                    <a:lnTo>
                      <a:pt x="3201" y="14945"/>
                    </a:lnTo>
                    <a:lnTo>
                      <a:pt x="3220" y="14960"/>
                    </a:lnTo>
                    <a:lnTo>
                      <a:pt x="3239" y="14974"/>
                    </a:lnTo>
                    <a:lnTo>
                      <a:pt x="3260" y="14987"/>
                    </a:lnTo>
                    <a:lnTo>
                      <a:pt x="3280" y="14999"/>
                    </a:lnTo>
                    <a:lnTo>
                      <a:pt x="3302" y="15010"/>
                    </a:lnTo>
                    <a:lnTo>
                      <a:pt x="3325" y="15020"/>
                    </a:lnTo>
                    <a:lnTo>
                      <a:pt x="3348" y="15029"/>
                    </a:lnTo>
                    <a:lnTo>
                      <a:pt x="3371" y="15037"/>
                    </a:lnTo>
                    <a:lnTo>
                      <a:pt x="3395" y="15043"/>
                    </a:lnTo>
                    <a:lnTo>
                      <a:pt x="3419" y="15049"/>
                    </a:lnTo>
                    <a:lnTo>
                      <a:pt x="3444" y="15053"/>
                    </a:lnTo>
                    <a:lnTo>
                      <a:pt x="3469" y="15056"/>
                    </a:lnTo>
                    <a:lnTo>
                      <a:pt x="3495" y="15058"/>
                    </a:lnTo>
                    <a:lnTo>
                      <a:pt x="3521" y="15059"/>
                    </a:lnTo>
                    <a:lnTo>
                      <a:pt x="12574" y="15059"/>
                    </a:lnTo>
                    <a:lnTo>
                      <a:pt x="12600" y="15058"/>
                    </a:lnTo>
                    <a:lnTo>
                      <a:pt x="12626" y="15056"/>
                    </a:lnTo>
                    <a:lnTo>
                      <a:pt x="12651" y="15053"/>
                    </a:lnTo>
                    <a:lnTo>
                      <a:pt x="12676" y="15049"/>
                    </a:lnTo>
                    <a:lnTo>
                      <a:pt x="12700" y="15043"/>
                    </a:lnTo>
                    <a:lnTo>
                      <a:pt x="12724" y="15037"/>
                    </a:lnTo>
                    <a:lnTo>
                      <a:pt x="12747" y="15029"/>
                    </a:lnTo>
                    <a:lnTo>
                      <a:pt x="12770" y="15020"/>
                    </a:lnTo>
                    <a:lnTo>
                      <a:pt x="12793" y="15010"/>
                    </a:lnTo>
                    <a:lnTo>
                      <a:pt x="12814" y="14999"/>
                    </a:lnTo>
                    <a:lnTo>
                      <a:pt x="12835" y="14987"/>
                    </a:lnTo>
                    <a:lnTo>
                      <a:pt x="12856" y="14974"/>
                    </a:lnTo>
                    <a:lnTo>
                      <a:pt x="12875" y="14960"/>
                    </a:lnTo>
                    <a:lnTo>
                      <a:pt x="12894" y="14945"/>
                    </a:lnTo>
                    <a:lnTo>
                      <a:pt x="12912" y="14928"/>
                    </a:lnTo>
                    <a:lnTo>
                      <a:pt x="12930" y="14912"/>
                    </a:lnTo>
                    <a:lnTo>
                      <a:pt x="12946" y="14894"/>
                    </a:lnTo>
                    <a:lnTo>
                      <a:pt x="12963" y="14876"/>
                    </a:lnTo>
                    <a:lnTo>
                      <a:pt x="12978" y="14857"/>
                    </a:lnTo>
                    <a:lnTo>
                      <a:pt x="12992" y="14838"/>
                    </a:lnTo>
                    <a:lnTo>
                      <a:pt x="13005" y="14818"/>
                    </a:lnTo>
                    <a:lnTo>
                      <a:pt x="13017" y="14797"/>
                    </a:lnTo>
                    <a:lnTo>
                      <a:pt x="13028" y="14775"/>
                    </a:lnTo>
                    <a:lnTo>
                      <a:pt x="13038" y="14753"/>
                    </a:lnTo>
                    <a:lnTo>
                      <a:pt x="13047" y="14730"/>
                    </a:lnTo>
                    <a:lnTo>
                      <a:pt x="13055" y="14707"/>
                    </a:lnTo>
                    <a:lnTo>
                      <a:pt x="13061" y="14682"/>
                    </a:lnTo>
                    <a:lnTo>
                      <a:pt x="13067" y="14658"/>
                    </a:lnTo>
                    <a:lnTo>
                      <a:pt x="13071" y="14633"/>
                    </a:lnTo>
                    <a:lnTo>
                      <a:pt x="13074" y="14608"/>
                    </a:lnTo>
                    <a:lnTo>
                      <a:pt x="13076" y="14583"/>
                    </a:lnTo>
                    <a:lnTo>
                      <a:pt x="13077" y="14557"/>
                    </a:lnTo>
                    <a:lnTo>
                      <a:pt x="13077" y="14536"/>
                    </a:lnTo>
                    <a:lnTo>
                      <a:pt x="13075" y="14514"/>
                    </a:lnTo>
                    <a:lnTo>
                      <a:pt x="13073" y="14493"/>
                    </a:lnTo>
                    <a:lnTo>
                      <a:pt x="13070" y="14473"/>
                    </a:lnTo>
                    <a:lnTo>
                      <a:pt x="13066" y="14452"/>
                    </a:lnTo>
                    <a:lnTo>
                      <a:pt x="13061" y="14431"/>
                    </a:lnTo>
                    <a:lnTo>
                      <a:pt x="13056" y="14411"/>
                    </a:lnTo>
                    <a:lnTo>
                      <a:pt x="13049" y="14391"/>
                    </a:lnTo>
                    <a:lnTo>
                      <a:pt x="13042" y="14372"/>
                    </a:lnTo>
                    <a:lnTo>
                      <a:pt x="13034" y="14353"/>
                    </a:lnTo>
                    <a:lnTo>
                      <a:pt x="13025" y="14335"/>
                    </a:lnTo>
                    <a:lnTo>
                      <a:pt x="13016" y="14316"/>
                    </a:lnTo>
                    <a:lnTo>
                      <a:pt x="13006" y="14299"/>
                    </a:lnTo>
                    <a:lnTo>
                      <a:pt x="12995" y="14282"/>
                    </a:lnTo>
                    <a:lnTo>
                      <a:pt x="12983" y="14265"/>
                    </a:lnTo>
                    <a:lnTo>
                      <a:pt x="12971" y="14249"/>
                    </a:lnTo>
                    <a:lnTo>
                      <a:pt x="12957" y="14233"/>
                    </a:lnTo>
                    <a:lnTo>
                      <a:pt x="12944" y="14217"/>
                    </a:lnTo>
                    <a:lnTo>
                      <a:pt x="12930" y="14203"/>
                    </a:lnTo>
                    <a:lnTo>
                      <a:pt x="12915" y="14188"/>
                    </a:lnTo>
                    <a:lnTo>
                      <a:pt x="12900" y="14174"/>
                    </a:lnTo>
                    <a:lnTo>
                      <a:pt x="12884" y="14161"/>
                    </a:lnTo>
                    <a:lnTo>
                      <a:pt x="12867" y="14149"/>
                    </a:lnTo>
                    <a:lnTo>
                      <a:pt x="12850" y="14137"/>
                    </a:lnTo>
                    <a:lnTo>
                      <a:pt x="12833" y="14126"/>
                    </a:lnTo>
                    <a:lnTo>
                      <a:pt x="12815" y="14116"/>
                    </a:lnTo>
                    <a:lnTo>
                      <a:pt x="12796" y="14106"/>
                    </a:lnTo>
                    <a:lnTo>
                      <a:pt x="12776" y="14098"/>
                    </a:lnTo>
                    <a:lnTo>
                      <a:pt x="12757" y="14090"/>
                    </a:lnTo>
                    <a:lnTo>
                      <a:pt x="12737" y="14082"/>
                    </a:lnTo>
                    <a:lnTo>
                      <a:pt x="12717" y="14076"/>
                    </a:lnTo>
                    <a:lnTo>
                      <a:pt x="12696" y="14070"/>
                    </a:lnTo>
                    <a:lnTo>
                      <a:pt x="9556" y="13663"/>
                    </a:lnTo>
                    <a:lnTo>
                      <a:pt x="9556" y="13053"/>
                    </a:lnTo>
                    <a:lnTo>
                      <a:pt x="14591" y="13053"/>
                    </a:lnTo>
                    <a:lnTo>
                      <a:pt x="14669" y="13050"/>
                    </a:lnTo>
                    <a:lnTo>
                      <a:pt x="14745" y="13044"/>
                    </a:lnTo>
                    <a:lnTo>
                      <a:pt x="14820" y="13035"/>
                    </a:lnTo>
                    <a:lnTo>
                      <a:pt x="14894" y="13021"/>
                    </a:lnTo>
                    <a:lnTo>
                      <a:pt x="14967" y="13004"/>
                    </a:lnTo>
                    <a:lnTo>
                      <a:pt x="15039" y="12984"/>
                    </a:lnTo>
                    <a:lnTo>
                      <a:pt x="15108" y="12959"/>
                    </a:lnTo>
                    <a:lnTo>
                      <a:pt x="15177" y="12933"/>
                    </a:lnTo>
                    <a:lnTo>
                      <a:pt x="15243" y="12902"/>
                    </a:lnTo>
                    <a:lnTo>
                      <a:pt x="15308" y="12869"/>
                    </a:lnTo>
                    <a:lnTo>
                      <a:pt x="15371" y="12833"/>
                    </a:lnTo>
                    <a:lnTo>
                      <a:pt x="15432" y="12794"/>
                    </a:lnTo>
                    <a:lnTo>
                      <a:pt x="15491" y="12752"/>
                    </a:lnTo>
                    <a:lnTo>
                      <a:pt x="15548" y="12707"/>
                    </a:lnTo>
                    <a:lnTo>
                      <a:pt x="15602" y="12660"/>
                    </a:lnTo>
                    <a:lnTo>
                      <a:pt x="15654" y="12610"/>
                    </a:lnTo>
                    <a:lnTo>
                      <a:pt x="15705" y="12558"/>
                    </a:lnTo>
                    <a:lnTo>
                      <a:pt x="15752" y="12504"/>
                    </a:lnTo>
                    <a:lnTo>
                      <a:pt x="15796" y="12446"/>
                    </a:lnTo>
                    <a:lnTo>
                      <a:pt x="15838" y="12387"/>
                    </a:lnTo>
                    <a:lnTo>
                      <a:pt x="15878" y="12326"/>
                    </a:lnTo>
                    <a:lnTo>
                      <a:pt x="15914" y="12264"/>
                    </a:lnTo>
                    <a:lnTo>
                      <a:pt x="15947" y="12198"/>
                    </a:lnTo>
                    <a:lnTo>
                      <a:pt x="15977" y="12132"/>
                    </a:lnTo>
                    <a:lnTo>
                      <a:pt x="16003" y="12064"/>
                    </a:lnTo>
                    <a:lnTo>
                      <a:pt x="16028" y="11994"/>
                    </a:lnTo>
                    <a:lnTo>
                      <a:pt x="16048" y="11922"/>
                    </a:lnTo>
                    <a:lnTo>
                      <a:pt x="16065" y="11850"/>
                    </a:lnTo>
                    <a:lnTo>
                      <a:pt x="16078" y="11776"/>
                    </a:lnTo>
                    <a:lnTo>
                      <a:pt x="16087" y="11700"/>
                    </a:lnTo>
                    <a:lnTo>
                      <a:pt x="16093" y="11624"/>
                    </a:lnTo>
                    <a:lnTo>
                      <a:pt x="16095" y="11547"/>
                    </a:lnTo>
                    <a:lnTo>
                      <a:pt x="16095" y="1506"/>
                    </a:lnTo>
                    <a:lnTo>
                      <a:pt x="16093" y="1429"/>
                    </a:lnTo>
                    <a:lnTo>
                      <a:pt x="16087" y="1352"/>
                    </a:lnTo>
                    <a:lnTo>
                      <a:pt x="16078" y="1277"/>
                    </a:lnTo>
                    <a:lnTo>
                      <a:pt x="16064" y="1203"/>
                    </a:lnTo>
                    <a:lnTo>
                      <a:pt x="16048" y="1130"/>
                    </a:lnTo>
                    <a:lnTo>
                      <a:pt x="16028" y="1058"/>
                    </a:lnTo>
                    <a:lnTo>
                      <a:pt x="16003" y="988"/>
                    </a:lnTo>
                    <a:lnTo>
                      <a:pt x="15976" y="920"/>
                    </a:lnTo>
                    <a:lnTo>
                      <a:pt x="15946" y="853"/>
                    </a:lnTo>
                    <a:lnTo>
                      <a:pt x="15913" y="788"/>
                    </a:lnTo>
                    <a:lnTo>
                      <a:pt x="15877" y="725"/>
                    </a:lnTo>
                    <a:lnTo>
                      <a:pt x="15837" y="664"/>
                    </a:lnTo>
                    <a:lnTo>
                      <a:pt x="15795" y="605"/>
                    </a:lnTo>
                    <a:lnTo>
                      <a:pt x="15750" y="548"/>
                    </a:lnTo>
                    <a:lnTo>
                      <a:pt x="15703" y="493"/>
                    </a:lnTo>
                    <a:lnTo>
                      <a:pt x="15652" y="441"/>
                    </a:lnTo>
                    <a:lnTo>
                      <a:pt x="15600" y="392"/>
                    </a:lnTo>
                    <a:lnTo>
                      <a:pt x="15546" y="344"/>
                    </a:lnTo>
                    <a:lnTo>
                      <a:pt x="15488" y="299"/>
                    </a:lnTo>
                    <a:lnTo>
                      <a:pt x="15429" y="257"/>
                    </a:lnTo>
                    <a:lnTo>
                      <a:pt x="15369" y="218"/>
                    </a:lnTo>
                    <a:lnTo>
                      <a:pt x="15305" y="182"/>
                    </a:lnTo>
                    <a:lnTo>
                      <a:pt x="15240" y="149"/>
                    </a:lnTo>
                    <a:lnTo>
                      <a:pt x="15174" y="118"/>
                    </a:lnTo>
                    <a:lnTo>
                      <a:pt x="15105" y="91"/>
                    </a:lnTo>
                    <a:lnTo>
                      <a:pt x="15035" y="67"/>
                    </a:lnTo>
                    <a:lnTo>
                      <a:pt x="14963" y="47"/>
                    </a:lnTo>
                    <a:lnTo>
                      <a:pt x="14890" y="30"/>
                    </a:lnTo>
                    <a:lnTo>
                      <a:pt x="14815" y="17"/>
                    </a:lnTo>
                    <a:lnTo>
                      <a:pt x="14740" y="8"/>
                    </a:lnTo>
                    <a:lnTo>
                      <a:pt x="14664" y="2"/>
                    </a:lnTo>
                    <a:lnTo>
                      <a:pt x="145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</p:grpSp>
      </p:grpSp>
      <p:grpSp>
        <p:nvGrpSpPr>
          <p:cNvPr id="59" name="Group 3"/>
          <p:cNvGrpSpPr/>
          <p:nvPr/>
        </p:nvGrpSpPr>
        <p:grpSpPr>
          <a:xfrm>
            <a:off x="2456757" y="5270665"/>
            <a:ext cx="3240361" cy="637965"/>
            <a:chOff x="8370956" y="2246329"/>
            <a:chExt cx="2768224" cy="637965"/>
          </a:xfrm>
        </p:grpSpPr>
        <p:sp>
          <p:nvSpPr>
            <p:cNvPr id="60" name="TextBox 59"/>
            <p:cNvSpPr txBox="1"/>
            <p:nvPr/>
          </p:nvSpPr>
          <p:spPr>
            <a:xfrm>
              <a:off x="8370956" y="2246329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70957" y="2607295"/>
              <a:ext cx="2768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讨论→提出→否定→重构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62" name="Group 35"/>
          <p:cNvGrpSpPr/>
          <p:nvPr/>
        </p:nvGrpSpPr>
        <p:grpSpPr>
          <a:xfrm>
            <a:off x="6418785" y="5376888"/>
            <a:ext cx="644400" cy="644400"/>
            <a:chOff x="7716201" y="5150309"/>
            <a:chExt cx="1041400" cy="1041400"/>
          </a:xfrm>
        </p:grpSpPr>
        <p:sp>
          <p:nvSpPr>
            <p:cNvPr id="63" name="Oval 31"/>
            <p:cNvSpPr/>
            <p:nvPr/>
          </p:nvSpPr>
          <p:spPr>
            <a:xfrm>
              <a:off x="7716201" y="5150309"/>
              <a:ext cx="1041400" cy="1041400"/>
            </a:xfrm>
            <a:prstGeom prst="ellipse">
              <a:avLst/>
            </a:prstGeom>
            <a:solidFill>
              <a:srgbClr val="0973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64" name="Group 32"/>
            <p:cNvGrpSpPr/>
            <p:nvPr/>
          </p:nvGrpSpPr>
          <p:grpSpPr>
            <a:xfrm>
              <a:off x="8010701" y="5495622"/>
              <a:ext cx="500295" cy="407136"/>
              <a:chOff x="5245100" y="5103813"/>
              <a:chExt cx="690563" cy="561975"/>
            </a:xfrm>
            <a:solidFill>
              <a:schemeClr val="bg1"/>
            </a:solidFill>
          </p:grpSpPr>
          <p:sp>
            <p:nvSpPr>
              <p:cNvPr id="65" name="Freeform 290"/>
              <p:cNvSpPr>
                <a:spLocks noEditPoints="1"/>
              </p:cNvSpPr>
              <p:nvPr/>
            </p:nvSpPr>
            <p:spPr bwMode="auto">
              <a:xfrm>
                <a:off x="5719763" y="5276851"/>
                <a:ext cx="130175" cy="173038"/>
              </a:xfrm>
              <a:custGeom>
                <a:avLst/>
                <a:gdLst>
                  <a:gd name="T0" fmla="*/ 503 w 3018"/>
                  <a:gd name="T1" fmla="*/ 504 h 4030"/>
                  <a:gd name="T2" fmla="*/ 2515 w 3018"/>
                  <a:gd name="T3" fmla="*/ 3526 h 4030"/>
                  <a:gd name="T4" fmla="*/ 1386 w 3018"/>
                  <a:gd name="T5" fmla="*/ 175 h 4030"/>
                  <a:gd name="T6" fmla="*/ 1320 w 3018"/>
                  <a:gd name="T7" fmla="*/ 110 h 4030"/>
                  <a:gd name="T8" fmla="*/ 1244 w 3018"/>
                  <a:gd name="T9" fmla="*/ 60 h 4030"/>
                  <a:gd name="T10" fmla="*/ 1159 w 3018"/>
                  <a:gd name="T11" fmla="*/ 24 h 4030"/>
                  <a:gd name="T12" fmla="*/ 1069 w 3018"/>
                  <a:gd name="T13" fmla="*/ 3 h 4030"/>
                  <a:gd name="T14" fmla="*/ 503 w 3018"/>
                  <a:gd name="T15" fmla="*/ 0 h 4030"/>
                  <a:gd name="T16" fmla="*/ 427 w 3018"/>
                  <a:gd name="T17" fmla="*/ 6 h 4030"/>
                  <a:gd name="T18" fmla="*/ 353 w 3018"/>
                  <a:gd name="T19" fmla="*/ 23 h 4030"/>
                  <a:gd name="T20" fmla="*/ 285 w 3018"/>
                  <a:gd name="T21" fmla="*/ 50 h 4030"/>
                  <a:gd name="T22" fmla="*/ 222 w 3018"/>
                  <a:gd name="T23" fmla="*/ 86 h 4030"/>
                  <a:gd name="T24" fmla="*/ 165 w 3018"/>
                  <a:gd name="T25" fmla="*/ 130 h 4030"/>
                  <a:gd name="T26" fmla="*/ 115 w 3018"/>
                  <a:gd name="T27" fmla="*/ 183 h 4030"/>
                  <a:gd name="T28" fmla="*/ 74 w 3018"/>
                  <a:gd name="T29" fmla="*/ 242 h 4030"/>
                  <a:gd name="T30" fmla="*/ 40 w 3018"/>
                  <a:gd name="T31" fmla="*/ 308 h 4030"/>
                  <a:gd name="T32" fmla="*/ 16 w 3018"/>
                  <a:gd name="T33" fmla="*/ 377 h 4030"/>
                  <a:gd name="T34" fmla="*/ 3 w 3018"/>
                  <a:gd name="T35" fmla="*/ 452 h 4030"/>
                  <a:gd name="T36" fmla="*/ 0 w 3018"/>
                  <a:gd name="T37" fmla="*/ 3526 h 4030"/>
                  <a:gd name="T38" fmla="*/ 6 w 3018"/>
                  <a:gd name="T39" fmla="*/ 3604 h 4030"/>
                  <a:gd name="T40" fmla="*/ 23 w 3018"/>
                  <a:gd name="T41" fmla="*/ 3676 h 4030"/>
                  <a:gd name="T42" fmla="*/ 50 w 3018"/>
                  <a:gd name="T43" fmla="*/ 3745 h 4030"/>
                  <a:gd name="T44" fmla="*/ 86 w 3018"/>
                  <a:gd name="T45" fmla="*/ 3808 h 4030"/>
                  <a:gd name="T46" fmla="*/ 131 w 3018"/>
                  <a:gd name="T47" fmla="*/ 3866 h 4030"/>
                  <a:gd name="T48" fmla="*/ 183 w 3018"/>
                  <a:gd name="T49" fmla="*/ 3915 h 4030"/>
                  <a:gd name="T50" fmla="*/ 243 w 3018"/>
                  <a:gd name="T51" fmla="*/ 3957 h 4030"/>
                  <a:gd name="T52" fmla="*/ 307 w 3018"/>
                  <a:gd name="T53" fmla="*/ 3991 h 4030"/>
                  <a:gd name="T54" fmla="*/ 378 w 3018"/>
                  <a:gd name="T55" fmla="*/ 4015 h 4030"/>
                  <a:gd name="T56" fmla="*/ 452 w 3018"/>
                  <a:gd name="T57" fmla="*/ 4028 h 4030"/>
                  <a:gd name="T58" fmla="*/ 2515 w 3018"/>
                  <a:gd name="T59" fmla="*/ 4030 h 4030"/>
                  <a:gd name="T60" fmla="*/ 2592 w 3018"/>
                  <a:gd name="T61" fmla="*/ 4025 h 4030"/>
                  <a:gd name="T62" fmla="*/ 2665 w 3018"/>
                  <a:gd name="T63" fmla="*/ 4008 h 4030"/>
                  <a:gd name="T64" fmla="*/ 2733 w 3018"/>
                  <a:gd name="T65" fmla="*/ 3981 h 4030"/>
                  <a:gd name="T66" fmla="*/ 2797 w 3018"/>
                  <a:gd name="T67" fmla="*/ 3944 h 4030"/>
                  <a:gd name="T68" fmla="*/ 2853 w 3018"/>
                  <a:gd name="T69" fmla="*/ 3899 h 4030"/>
                  <a:gd name="T70" fmla="*/ 2903 w 3018"/>
                  <a:gd name="T71" fmla="*/ 3848 h 4030"/>
                  <a:gd name="T72" fmla="*/ 2946 w 3018"/>
                  <a:gd name="T73" fmla="*/ 3788 h 4030"/>
                  <a:gd name="T74" fmla="*/ 2979 w 3018"/>
                  <a:gd name="T75" fmla="*/ 3723 h 4030"/>
                  <a:gd name="T76" fmla="*/ 3002 w 3018"/>
                  <a:gd name="T77" fmla="*/ 3652 h 4030"/>
                  <a:gd name="T78" fmla="*/ 3015 w 3018"/>
                  <a:gd name="T79" fmla="*/ 3578 h 4030"/>
                  <a:gd name="T80" fmla="*/ 3018 w 3018"/>
                  <a:gd name="T81" fmla="*/ 2770 h 4030"/>
                  <a:gd name="T82" fmla="*/ 3015 w 3018"/>
                  <a:gd name="T83" fmla="*/ 2715 h 4030"/>
                  <a:gd name="T84" fmla="*/ 3006 w 3018"/>
                  <a:gd name="T85" fmla="*/ 2661 h 4030"/>
                  <a:gd name="T86" fmla="*/ 2991 w 3018"/>
                  <a:gd name="T87" fmla="*/ 2607 h 4030"/>
                  <a:gd name="T88" fmla="*/ 2970 w 3018"/>
                  <a:gd name="T89" fmla="*/ 2556 h 4030"/>
                  <a:gd name="T90" fmla="*/ 2944 w 3018"/>
                  <a:gd name="T91" fmla="*/ 2506 h 4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8" h="4030">
                    <a:moveTo>
                      <a:pt x="2515" y="3526"/>
                    </a:moveTo>
                    <a:lnTo>
                      <a:pt x="503" y="3526"/>
                    </a:lnTo>
                    <a:lnTo>
                      <a:pt x="503" y="504"/>
                    </a:lnTo>
                    <a:lnTo>
                      <a:pt x="1006" y="504"/>
                    </a:lnTo>
                    <a:lnTo>
                      <a:pt x="2515" y="2770"/>
                    </a:lnTo>
                    <a:lnTo>
                      <a:pt x="2515" y="3526"/>
                    </a:lnTo>
                    <a:close/>
                    <a:moveTo>
                      <a:pt x="1425" y="224"/>
                    </a:moveTo>
                    <a:lnTo>
                      <a:pt x="1407" y="199"/>
                    </a:lnTo>
                    <a:lnTo>
                      <a:pt x="1386" y="175"/>
                    </a:lnTo>
                    <a:lnTo>
                      <a:pt x="1365" y="152"/>
                    </a:lnTo>
                    <a:lnTo>
                      <a:pt x="1343" y="130"/>
                    </a:lnTo>
                    <a:lnTo>
                      <a:pt x="1320" y="110"/>
                    </a:lnTo>
                    <a:lnTo>
                      <a:pt x="1296" y="92"/>
                    </a:lnTo>
                    <a:lnTo>
                      <a:pt x="1270" y="75"/>
                    </a:lnTo>
                    <a:lnTo>
                      <a:pt x="1244" y="60"/>
                    </a:lnTo>
                    <a:lnTo>
                      <a:pt x="1216" y="46"/>
                    </a:lnTo>
                    <a:lnTo>
                      <a:pt x="1188" y="34"/>
                    </a:lnTo>
                    <a:lnTo>
                      <a:pt x="1159" y="24"/>
                    </a:lnTo>
                    <a:lnTo>
                      <a:pt x="1130" y="16"/>
                    </a:lnTo>
                    <a:lnTo>
                      <a:pt x="1100" y="9"/>
                    </a:lnTo>
                    <a:lnTo>
                      <a:pt x="1069" y="3"/>
                    </a:lnTo>
                    <a:lnTo>
                      <a:pt x="1037" y="1"/>
                    </a:lnTo>
                    <a:lnTo>
                      <a:pt x="1006" y="0"/>
                    </a:lnTo>
                    <a:lnTo>
                      <a:pt x="503" y="0"/>
                    </a:lnTo>
                    <a:lnTo>
                      <a:pt x="477" y="0"/>
                    </a:lnTo>
                    <a:lnTo>
                      <a:pt x="452" y="2"/>
                    </a:lnTo>
                    <a:lnTo>
                      <a:pt x="427" y="6"/>
                    </a:lnTo>
                    <a:lnTo>
                      <a:pt x="402" y="11"/>
                    </a:lnTo>
                    <a:lnTo>
                      <a:pt x="378" y="16"/>
                    </a:lnTo>
                    <a:lnTo>
                      <a:pt x="353" y="23"/>
                    </a:lnTo>
                    <a:lnTo>
                      <a:pt x="330" y="31"/>
                    </a:lnTo>
                    <a:lnTo>
                      <a:pt x="307" y="40"/>
                    </a:lnTo>
                    <a:lnTo>
                      <a:pt x="285" y="50"/>
                    </a:lnTo>
                    <a:lnTo>
                      <a:pt x="264" y="61"/>
                    </a:lnTo>
                    <a:lnTo>
                      <a:pt x="243" y="73"/>
                    </a:lnTo>
                    <a:lnTo>
                      <a:pt x="222" y="86"/>
                    </a:lnTo>
                    <a:lnTo>
                      <a:pt x="203" y="100"/>
                    </a:lnTo>
                    <a:lnTo>
                      <a:pt x="183" y="115"/>
                    </a:lnTo>
                    <a:lnTo>
                      <a:pt x="165" y="130"/>
                    </a:lnTo>
                    <a:lnTo>
                      <a:pt x="148" y="148"/>
                    </a:lnTo>
                    <a:lnTo>
                      <a:pt x="131" y="165"/>
                    </a:lnTo>
                    <a:lnTo>
                      <a:pt x="115" y="183"/>
                    </a:lnTo>
                    <a:lnTo>
                      <a:pt x="100" y="202"/>
                    </a:lnTo>
                    <a:lnTo>
                      <a:pt x="86" y="222"/>
                    </a:lnTo>
                    <a:lnTo>
                      <a:pt x="74" y="242"/>
                    </a:lnTo>
                    <a:lnTo>
                      <a:pt x="61" y="263"/>
                    </a:lnTo>
                    <a:lnTo>
                      <a:pt x="50" y="286"/>
                    </a:lnTo>
                    <a:lnTo>
                      <a:pt x="40" y="308"/>
                    </a:lnTo>
                    <a:lnTo>
                      <a:pt x="31" y="331"/>
                    </a:lnTo>
                    <a:lnTo>
                      <a:pt x="23" y="354"/>
                    </a:lnTo>
                    <a:lnTo>
                      <a:pt x="16" y="377"/>
                    </a:lnTo>
                    <a:lnTo>
                      <a:pt x="10" y="403"/>
                    </a:lnTo>
                    <a:lnTo>
                      <a:pt x="6" y="427"/>
                    </a:lnTo>
                    <a:lnTo>
                      <a:pt x="3" y="452"/>
                    </a:lnTo>
                    <a:lnTo>
                      <a:pt x="1" y="478"/>
                    </a:lnTo>
                    <a:lnTo>
                      <a:pt x="0" y="504"/>
                    </a:lnTo>
                    <a:lnTo>
                      <a:pt x="0" y="3526"/>
                    </a:lnTo>
                    <a:lnTo>
                      <a:pt x="1" y="3552"/>
                    </a:lnTo>
                    <a:lnTo>
                      <a:pt x="3" y="3578"/>
                    </a:lnTo>
                    <a:lnTo>
                      <a:pt x="6" y="3604"/>
                    </a:lnTo>
                    <a:lnTo>
                      <a:pt x="10" y="3628"/>
                    </a:lnTo>
                    <a:lnTo>
                      <a:pt x="16" y="3652"/>
                    </a:lnTo>
                    <a:lnTo>
                      <a:pt x="23" y="3676"/>
                    </a:lnTo>
                    <a:lnTo>
                      <a:pt x="31" y="3699"/>
                    </a:lnTo>
                    <a:lnTo>
                      <a:pt x="40" y="3723"/>
                    </a:lnTo>
                    <a:lnTo>
                      <a:pt x="50" y="3745"/>
                    </a:lnTo>
                    <a:lnTo>
                      <a:pt x="61" y="3767"/>
                    </a:lnTo>
                    <a:lnTo>
                      <a:pt x="74" y="3788"/>
                    </a:lnTo>
                    <a:lnTo>
                      <a:pt x="86" y="3808"/>
                    </a:lnTo>
                    <a:lnTo>
                      <a:pt x="100" y="3828"/>
                    </a:lnTo>
                    <a:lnTo>
                      <a:pt x="115" y="3848"/>
                    </a:lnTo>
                    <a:lnTo>
                      <a:pt x="131" y="3866"/>
                    </a:lnTo>
                    <a:lnTo>
                      <a:pt x="148" y="3883"/>
                    </a:lnTo>
                    <a:lnTo>
                      <a:pt x="165" y="3899"/>
                    </a:lnTo>
                    <a:lnTo>
                      <a:pt x="183" y="3915"/>
                    </a:lnTo>
                    <a:lnTo>
                      <a:pt x="203" y="3930"/>
                    </a:lnTo>
                    <a:lnTo>
                      <a:pt x="222" y="3944"/>
                    </a:lnTo>
                    <a:lnTo>
                      <a:pt x="243" y="3957"/>
                    </a:lnTo>
                    <a:lnTo>
                      <a:pt x="264" y="3969"/>
                    </a:lnTo>
                    <a:lnTo>
                      <a:pt x="285" y="3981"/>
                    </a:lnTo>
                    <a:lnTo>
                      <a:pt x="307" y="3991"/>
                    </a:lnTo>
                    <a:lnTo>
                      <a:pt x="330" y="4000"/>
                    </a:lnTo>
                    <a:lnTo>
                      <a:pt x="353" y="4008"/>
                    </a:lnTo>
                    <a:lnTo>
                      <a:pt x="378" y="4015"/>
                    </a:lnTo>
                    <a:lnTo>
                      <a:pt x="402" y="4020"/>
                    </a:lnTo>
                    <a:lnTo>
                      <a:pt x="427" y="4025"/>
                    </a:lnTo>
                    <a:lnTo>
                      <a:pt x="452" y="4028"/>
                    </a:lnTo>
                    <a:lnTo>
                      <a:pt x="477" y="4030"/>
                    </a:lnTo>
                    <a:lnTo>
                      <a:pt x="503" y="4030"/>
                    </a:lnTo>
                    <a:lnTo>
                      <a:pt x="2515" y="4030"/>
                    </a:lnTo>
                    <a:lnTo>
                      <a:pt x="2541" y="4030"/>
                    </a:lnTo>
                    <a:lnTo>
                      <a:pt x="2566" y="4028"/>
                    </a:lnTo>
                    <a:lnTo>
                      <a:pt x="2592" y="4025"/>
                    </a:lnTo>
                    <a:lnTo>
                      <a:pt x="2617" y="4020"/>
                    </a:lnTo>
                    <a:lnTo>
                      <a:pt x="2641" y="4015"/>
                    </a:lnTo>
                    <a:lnTo>
                      <a:pt x="2665" y="4008"/>
                    </a:lnTo>
                    <a:lnTo>
                      <a:pt x="2688" y="4000"/>
                    </a:lnTo>
                    <a:lnTo>
                      <a:pt x="2711" y="3991"/>
                    </a:lnTo>
                    <a:lnTo>
                      <a:pt x="2733" y="3981"/>
                    </a:lnTo>
                    <a:lnTo>
                      <a:pt x="2756" y="3969"/>
                    </a:lnTo>
                    <a:lnTo>
                      <a:pt x="2777" y="3957"/>
                    </a:lnTo>
                    <a:lnTo>
                      <a:pt x="2797" y="3944"/>
                    </a:lnTo>
                    <a:lnTo>
                      <a:pt x="2816" y="3930"/>
                    </a:lnTo>
                    <a:lnTo>
                      <a:pt x="2835" y="3915"/>
                    </a:lnTo>
                    <a:lnTo>
                      <a:pt x="2853" y="3899"/>
                    </a:lnTo>
                    <a:lnTo>
                      <a:pt x="2871" y="3883"/>
                    </a:lnTo>
                    <a:lnTo>
                      <a:pt x="2887" y="3866"/>
                    </a:lnTo>
                    <a:lnTo>
                      <a:pt x="2903" y="3848"/>
                    </a:lnTo>
                    <a:lnTo>
                      <a:pt x="2919" y="3828"/>
                    </a:lnTo>
                    <a:lnTo>
                      <a:pt x="2933" y="3808"/>
                    </a:lnTo>
                    <a:lnTo>
                      <a:pt x="2946" y="3788"/>
                    </a:lnTo>
                    <a:lnTo>
                      <a:pt x="2958" y="3767"/>
                    </a:lnTo>
                    <a:lnTo>
                      <a:pt x="2969" y="3745"/>
                    </a:lnTo>
                    <a:lnTo>
                      <a:pt x="2979" y="3723"/>
                    </a:lnTo>
                    <a:lnTo>
                      <a:pt x="2988" y="3699"/>
                    </a:lnTo>
                    <a:lnTo>
                      <a:pt x="2996" y="3676"/>
                    </a:lnTo>
                    <a:lnTo>
                      <a:pt x="3002" y="3652"/>
                    </a:lnTo>
                    <a:lnTo>
                      <a:pt x="3008" y="3628"/>
                    </a:lnTo>
                    <a:lnTo>
                      <a:pt x="3012" y="3604"/>
                    </a:lnTo>
                    <a:lnTo>
                      <a:pt x="3015" y="3578"/>
                    </a:lnTo>
                    <a:lnTo>
                      <a:pt x="3017" y="3552"/>
                    </a:lnTo>
                    <a:lnTo>
                      <a:pt x="3018" y="3526"/>
                    </a:lnTo>
                    <a:lnTo>
                      <a:pt x="3018" y="2770"/>
                    </a:lnTo>
                    <a:lnTo>
                      <a:pt x="3018" y="2752"/>
                    </a:lnTo>
                    <a:lnTo>
                      <a:pt x="3017" y="2734"/>
                    </a:lnTo>
                    <a:lnTo>
                      <a:pt x="3015" y="2715"/>
                    </a:lnTo>
                    <a:lnTo>
                      <a:pt x="3013" y="2697"/>
                    </a:lnTo>
                    <a:lnTo>
                      <a:pt x="3010" y="2679"/>
                    </a:lnTo>
                    <a:lnTo>
                      <a:pt x="3006" y="2661"/>
                    </a:lnTo>
                    <a:lnTo>
                      <a:pt x="3002" y="2642"/>
                    </a:lnTo>
                    <a:lnTo>
                      <a:pt x="2997" y="2625"/>
                    </a:lnTo>
                    <a:lnTo>
                      <a:pt x="2991" y="2607"/>
                    </a:lnTo>
                    <a:lnTo>
                      <a:pt x="2985" y="2590"/>
                    </a:lnTo>
                    <a:lnTo>
                      <a:pt x="2978" y="2573"/>
                    </a:lnTo>
                    <a:lnTo>
                      <a:pt x="2970" y="2556"/>
                    </a:lnTo>
                    <a:lnTo>
                      <a:pt x="2962" y="2540"/>
                    </a:lnTo>
                    <a:lnTo>
                      <a:pt x="2953" y="2523"/>
                    </a:lnTo>
                    <a:lnTo>
                      <a:pt x="2944" y="2506"/>
                    </a:lnTo>
                    <a:lnTo>
                      <a:pt x="2934" y="2491"/>
                    </a:lnTo>
                    <a:lnTo>
                      <a:pt x="1425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66" name="Freeform 291"/>
              <p:cNvSpPr>
                <a:spLocks noEditPoints="1"/>
              </p:cNvSpPr>
              <p:nvPr/>
            </p:nvSpPr>
            <p:spPr bwMode="auto">
              <a:xfrm>
                <a:off x="5245100" y="5103813"/>
                <a:ext cx="690563" cy="561975"/>
              </a:xfrm>
              <a:custGeom>
                <a:avLst/>
                <a:gdLst>
                  <a:gd name="T0" fmla="*/ 14958 w 16095"/>
                  <a:gd name="T1" fmla="*/ 10414 h 13098"/>
                  <a:gd name="T2" fmla="*/ 14612 w 16095"/>
                  <a:gd name="T3" fmla="*/ 10578 h 13098"/>
                  <a:gd name="T4" fmla="*/ 13430 w 16095"/>
                  <a:gd name="T5" fmla="*/ 9605 h 13098"/>
                  <a:gd name="T6" fmla="*/ 12244 w 16095"/>
                  <a:gd name="T7" fmla="*/ 9076 h 13098"/>
                  <a:gd name="T8" fmla="*/ 10967 w 16095"/>
                  <a:gd name="T9" fmla="*/ 9402 h 13098"/>
                  <a:gd name="T10" fmla="*/ 10179 w 16095"/>
                  <a:gd name="T11" fmla="*/ 10419 h 13098"/>
                  <a:gd name="T12" fmla="*/ 6951 w 16095"/>
                  <a:gd name="T13" fmla="*/ 9661 h 13098"/>
                  <a:gd name="T14" fmla="*/ 5791 w 16095"/>
                  <a:gd name="T15" fmla="*/ 9085 h 13098"/>
                  <a:gd name="T16" fmla="*/ 4497 w 16095"/>
                  <a:gd name="T17" fmla="*/ 9359 h 13098"/>
                  <a:gd name="T18" fmla="*/ 3670 w 16095"/>
                  <a:gd name="T19" fmla="*/ 10341 h 13098"/>
                  <a:gd name="T20" fmla="*/ 2737 w 16095"/>
                  <a:gd name="T21" fmla="*/ 10493 h 13098"/>
                  <a:gd name="T22" fmla="*/ 2526 w 16095"/>
                  <a:gd name="T23" fmla="*/ 10177 h 13098"/>
                  <a:gd name="T24" fmla="*/ 9773 w 16095"/>
                  <a:gd name="T25" fmla="*/ 8381 h 13098"/>
                  <a:gd name="T26" fmla="*/ 10495 w 16095"/>
                  <a:gd name="T27" fmla="*/ 7502 h 13098"/>
                  <a:gd name="T28" fmla="*/ 12812 w 16095"/>
                  <a:gd name="T29" fmla="*/ 3586 h 13098"/>
                  <a:gd name="T30" fmla="*/ 15062 w 16095"/>
                  <a:gd name="T31" fmla="*/ 6889 h 13098"/>
                  <a:gd name="T32" fmla="*/ 11820 w 16095"/>
                  <a:gd name="T33" fmla="*/ 12058 h 13098"/>
                  <a:gd name="T34" fmla="*/ 11211 w 16095"/>
                  <a:gd name="T35" fmla="*/ 11606 h 13098"/>
                  <a:gd name="T36" fmla="*/ 11098 w 16095"/>
                  <a:gd name="T37" fmla="*/ 10831 h 13098"/>
                  <a:gd name="T38" fmla="*/ 11550 w 16095"/>
                  <a:gd name="T39" fmla="*/ 10221 h 13098"/>
                  <a:gd name="T40" fmla="*/ 12323 w 16095"/>
                  <a:gd name="T41" fmla="*/ 10107 h 13098"/>
                  <a:gd name="T42" fmla="*/ 12931 w 16095"/>
                  <a:gd name="T43" fmla="*/ 10561 h 13098"/>
                  <a:gd name="T44" fmla="*/ 13046 w 16095"/>
                  <a:gd name="T45" fmla="*/ 11335 h 13098"/>
                  <a:gd name="T46" fmla="*/ 12593 w 16095"/>
                  <a:gd name="T47" fmla="*/ 11944 h 13098"/>
                  <a:gd name="T48" fmla="*/ 5330 w 16095"/>
                  <a:gd name="T49" fmla="*/ 12070 h 13098"/>
                  <a:gd name="T50" fmla="*/ 4699 w 16095"/>
                  <a:gd name="T51" fmla="*/ 11646 h 13098"/>
                  <a:gd name="T52" fmla="*/ 4548 w 16095"/>
                  <a:gd name="T53" fmla="*/ 10880 h 13098"/>
                  <a:gd name="T54" fmla="*/ 4970 w 16095"/>
                  <a:gd name="T55" fmla="*/ 10247 h 13098"/>
                  <a:gd name="T56" fmla="*/ 5736 w 16095"/>
                  <a:gd name="T57" fmla="*/ 10096 h 13098"/>
                  <a:gd name="T58" fmla="*/ 6368 w 16095"/>
                  <a:gd name="T59" fmla="*/ 10520 h 13098"/>
                  <a:gd name="T60" fmla="*/ 6518 w 16095"/>
                  <a:gd name="T61" fmla="*/ 11286 h 13098"/>
                  <a:gd name="T62" fmla="*/ 6095 w 16095"/>
                  <a:gd name="T63" fmla="*/ 11918 h 13098"/>
                  <a:gd name="T64" fmla="*/ 1432 w 16095"/>
                  <a:gd name="T65" fmla="*/ 7551 h 13098"/>
                  <a:gd name="T66" fmla="*/ 1106 w 16095"/>
                  <a:gd name="T67" fmla="*/ 7355 h 13098"/>
                  <a:gd name="T68" fmla="*/ 1009 w 16095"/>
                  <a:gd name="T69" fmla="*/ 1460 h 13098"/>
                  <a:gd name="T70" fmla="*/ 1189 w 16095"/>
                  <a:gd name="T71" fmla="*/ 1122 h 13098"/>
                  <a:gd name="T72" fmla="*/ 9080 w 16095"/>
                  <a:gd name="T73" fmla="*/ 1008 h 13098"/>
                  <a:gd name="T74" fmla="*/ 9426 w 16095"/>
                  <a:gd name="T75" fmla="*/ 1172 h 13098"/>
                  <a:gd name="T76" fmla="*/ 9556 w 16095"/>
                  <a:gd name="T77" fmla="*/ 2519 h 13098"/>
                  <a:gd name="T78" fmla="*/ 9442 w 16095"/>
                  <a:gd name="T79" fmla="*/ 7374 h 13098"/>
                  <a:gd name="T80" fmla="*/ 9105 w 16095"/>
                  <a:gd name="T81" fmla="*/ 7554 h 13098"/>
                  <a:gd name="T82" fmla="*/ 13480 w 16095"/>
                  <a:gd name="T83" fmla="*/ 2820 h 13098"/>
                  <a:gd name="T84" fmla="*/ 12808 w 16095"/>
                  <a:gd name="T85" fmla="*/ 2537 h 13098"/>
                  <a:gd name="T86" fmla="*/ 10413 w 16095"/>
                  <a:gd name="T87" fmla="*/ 856 h 13098"/>
                  <a:gd name="T88" fmla="*/ 9571 w 16095"/>
                  <a:gd name="T89" fmla="*/ 92 h 13098"/>
                  <a:gd name="T90" fmla="*/ 922 w 16095"/>
                  <a:gd name="T91" fmla="*/ 119 h 13098"/>
                  <a:gd name="T92" fmla="*/ 119 w 16095"/>
                  <a:gd name="T93" fmla="*/ 924 h 13098"/>
                  <a:gd name="T94" fmla="*/ 92 w 16095"/>
                  <a:gd name="T95" fmla="*/ 7572 h 13098"/>
                  <a:gd name="T96" fmla="*/ 855 w 16095"/>
                  <a:gd name="T97" fmla="*/ 8415 h 13098"/>
                  <a:gd name="T98" fmla="*/ 1557 w 16095"/>
                  <a:gd name="T99" fmla="*/ 10453 h 13098"/>
                  <a:gd name="T100" fmla="*/ 2236 w 16095"/>
                  <a:gd name="T101" fmla="*/ 11368 h 13098"/>
                  <a:gd name="T102" fmla="*/ 3702 w 16095"/>
                  <a:gd name="T103" fmla="*/ 11901 h 13098"/>
                  <a:gd name="T104" fmla="*/ 4567 w 16095"/>
                  <a:gd name="T105" fmla="*/ 12848 h 13098"/>
                  <a:gd name="T106" fmla="*/ 5876 w 16095"/>
                  <a:gd name="T107" fmla="*/ 13069 h 13098"/>
                  <a:gd name="T108" fmla="*/ 7006 w 16095"/>
                  <a:gd name="T109" fmla="*/ 12446 h 13098"/>
                  <a:gd name="T110" fmla="*/ 10208 w 16095"/>
                  <a:gd name="T111" fmla="*/ 11824 h 13098"/>
                  <a:gd name="T112" fmla="*/ 11035 w 16095"/>
                  <a:gd name="T113" fmla="*/ 12807 h 13098"/>
                  <a:gd name="T114" fmla="*/ 12330 w 16095"/>
                  <a:gd name="T115" fmla="*/ 13081 h 13098"/>
                  <a:gd name="T116" fmla="*/ 13489 w 16095"/>
                  <a:gd name="T117" fmla="*/ 12505 h 13098"/>
                  <a:gd name="T118" fmla="*/ 14740 w 16095"/>
                  <a:gd name="T119" fmla="*/ 11579 h 13098"/>
                  <a:gd name="T120" fmla="*/ 15750 w 16095"/>
                  <a:gd name="T121" fmla="*/ 11036 h 13098"/>
                  <a:gd name="T122" fmla="*/ 16095 w 16095"/>
                  <a:gd name="T123" fmla="*/ 7025 h 13098"/>
                  <a:gd name="T124" fmla="*/ 16023 w 16095"/>
                  <a:gd name="T125" fmla="*/ 6588 h 130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095" h="13098">
                    <a:moveTo>
                      <a:pt x="15089" y="10075"/>
                    </a:moveTo>
                    <a:lnTo>
                      <a:pt x="15088" y="10101"/>
                    </a:lnTo>
                    <a:lnTo>
                      <a:pt x="15087" y="10127"/>
                    </a:lnTo>
                    <a:lnTo>
                      <a:pt x="15083" y="10152"/>
                    </a:lnTo>
                    <a:lnTo>
                      <a:pt x="15079" y="10177"/>
                    </a:lnTo>
                    <a:lnTo>
                      <a:pt x="15073" y="10201"/>
                    </a:lnTo>
                    <a:lnTo>
                      <a:pt x="15067" y="10225"/>
                    </a:lnTo>
                    <a:lnTo>
                      <a:pt x="15059" y="10248"/>
                    </a:lnTo>
                    <a:lnTo>
                      <a:pt x="15050" y="10272"/>
                    </a:lnTo>
                    <a:lnTo>
                      <a:pt x="15040" y="10294"/>
                    </a:lnTo>
                    <a:lnTo>
                      <a:pt x="15029" y="10316"/>
                    </a:lnTo>
                    <a:lnTo>
                      <a:pt x="15017" y="10337"/>
                    </a:lnTo>
                    <a:lnTo>
                      <a:pt x="15004" y="10357"/>
                    </a:lnTo>
                    <a:lnTo>
                      <a:pt x="14989" y="10376"/>
                    </a:lnTo>
                    <a:lnTo>
                      <a:pt x="14974" y="10396"/>
                    </a:lnTo>
                    <a:lnTo>
                      <a:pt x="14958" y="10414"/>
                    </a:lnTo>
                    <a:lnTo>
                      <a:pt x="14942" y="10432"/>
                    </a:lnTo>
                    <a:lnTo>
                      <a:pt x="14924" y="10448"/>
                    </a:lnTo>
                    <a:lnTo>
                      <a:pt x="14906" y="10464"/>
                    </a:lnTo>
                    <a:lnTo>
                      <a:pt x="14887" y="10479"/>
                    </a:lnTo>
                    <a:lnTo>
                      <a:pt x="14868" y="10493"/>
                    </a:lnTo>
                    <a:lnTo>
                      <a:pt x="14848" y="10506"/>
                    </a:lnTo>
                    <a:lnTo>
                      <a:pt x="14827" y="10519"/>
                    </a:lnTo>
                    <a:lnTo>
                      <a:pt x="14804" y="10530"/>
                    </a:lnTo>
                    <a:lnTo>
                      <a:pt x="14782" y="10540"/>
                    </a:lnTo>
                    <a:lnTo>
                      <a:pt x="14759" y="10549"/>
                    </a:lnTo>
                    <a:lnTo>
                      <a:pt x="14736" y="10557"/>
                    </a:lnTo>
                    <a:lnTo>
                      <a:pt x="14712" y="10563"/>
                    </a:lnTo>
                    <a:lnTo>
                      <a:pt x="14688" y="10569"/>
                    </a:lnTo>
                    <a:lnTo>
                      <a:pt x="14663" y="10573"/>
                    </a:lnTo>
                    <a:lnTo>
                      <a:pt x="14637" y="10577"/>
                    </a:lnTo>
                    <a:lnTo>
                      <a:pt x="14612" y="10578"/>
                    </a:lnTo>
                    <a:lnTo>
                      <a:pt x="14586" y="10579"/>
                    </a:lnTo>
                    <a:lnTo>
                      <a:pt x="14012" y="10579"/>
                    </a:lnTo>
                    <a:lnTo>
                      <a:pt x="13989" y="10498"/>
                    </a:lnTo>
                    <a:lnTo>
                      <a:pt x="13962" y="10419"/>
                    </a:lnTo>
                    <a:lnTo>
                      <a:pt x="13934" y="10341"/>
                    </a:lnTo>
                    <a:lnTo>
                      <a:pt x="13902" y="10266"/>
                    </a:lnTo>
                    <a:lnTo>
                      <a:pt x="13867" y="10191"/>
                    </a:lnTo>
                    <a:lnTo>
                      <a:pt x="13829" y="10117"/>
                    </a:lnTo>
                    <a:lnTo>
                      <a:pt x="13788" y="10047"/>
                    </a:lnTo>
                    <a:lnTo>
                      <a:pt x="13745" y="9977"/>
                    </a:lnTo>
                    <a:lnTo>
                      <a:pt x="13699" y="9910"/>
                    </a:lnTo>
                    <a:lnTo>
                      <a:pt x="13650" y="9844"/>
                    </a:lnTo>
                    <a:lnTo>
                      <a:pt x="13598" y="9781"/>
                    </a:lnTo>
                    <a:lnTo>
                      <a:pt x="13545" y="9719"/>
                    </a:lnTo>
                    <a:lnTo>
                      <a:pt x="13489" y="9661"/>
                    </a:lnTo>
                    <a:lnTo>
                      <a:pt x="13430" y="9605"/>
                    </a:lnTo>
                    <a:lnTo>
                      <a:pt x="13370" y="9550"/>
                    </a:lnTo>
                    <a:lnTo>
                      <a:pt x="13308" y="9499"/>
                    </a:lnTo>
                    <a:lnTo>
                      <a:pt x="13242" y="9449"/>
                    </a:lnTo>
                    <a:lnTo>
                      <a:pt x="13176" y="9402"/>
                    </a:lnTo>
                    <a:lnTo>
                      <a:pt x="13107" y="9359"/>
                    </a:lnTo>
                    <a:lnTo>
                      <a:pt x="13036" y="9317"/>
                    </a:lnTo>
                    <a:lnTo>
                      <a:pt x="12964" y="9279"/>
                    </a:lnTo>
                    <a:lnTo>
                      <a:pt x="12890" y="9244"/>
                    </a:lnTo>
                    <a:lnTo>
                      <a:pt x="12815" y="9212"/>
                    </a:lnTo>
                    <a:lnTo>
                      <a:pt x="12737" y="9182"/>
                    </a:lnTo>
                    <a:lnTo>
                      <a:pt x="12658" y="9156"/>
                    </a:lnTo>
                    <a:lnTo>
                      <a:pt x="12578" y="9133"/>
                    </a:lnTo>
                    <a:lnTo>
                      <a:pt x="12497" y="9113"/>
                    </a:lnTo>
                    <a:lnTo>
                      <a:pt x="12413" y="9097"/>
                    </a:lnTo>
                    <a:lnTo>
                      <a:pt x="12330" y="9085"/>
                    </a:lnTo>
                    <a:lnTo>
                      <a:pt x="12244" y="9076"/>
                    </a:lnTo>
                    <a:lnTo>
                      <a:pt x="12159" y="9070"/>
                    </a:lnTo>
                    <a:lnTo>
                      <a:pt x="12071" y="9068"/>
                    </a:lnTo>
                    <a:lnTo>
                      <a:pt x="11984" y="9070"/>
                    </a:lnTo>
                    <a:lnTo>
                      <a:pt x="11898" y="9076"/>
                    </a:lnTo>
                    <a:lnTo>
                      <a:pt x="11813" y="9085"/>
                    </a:lnTo>
                    <a:lnTo>
                      <a:pt x="11729" y="9097"/>
                    </a:lnTo>
                    <a:lnTo>
                      <a:pt x="11646" y="9113"/>
                    </a:lnTo>
                    <a:lnTo>
                      <a:pt x="11564" y="9133"/>
                    </a:lnTo>
                    <a:lnTo>
                      <a:pt x="11484" y="9156"/>
                    </a:lnTo>
                    <a:lnTo>
                      <a:pt x="11405" y="9182"/>
                    </a:lnTo>
                    <a:lnTo>
                      <a:pt x="11328" y="9212"/>
                    </a:lnTo>
                    <a:lnTo>
                      <a:pt x="11252" y="9244"/>
                    </a:lnTo>
                    <a:lnTo>
                      <a:pt x="11178" y="9279"/>
                    </a:lnTo>
                    <a:lnTo>
                      <a:pt x="11106" y="9317"/>
                    </a:lnTo>
                    <a:lnTo>
                      <a:pt x="11035" y="9359"/>
                    </a:lnTo>
                    <a:lnTo>
                      <a:pt x="10967" y="9402"/>
                    </a:lnTo>
                    <a:lnTo>
                      <a:pt x="10899" y="9449"/>
                    </a:lnTo>
                    <a:lnTo>
                      <a:pt x="10835" y="9499"/>
                    </a:lnTo>
                    <a:lnTo>
                      <a:pt x="10772" y="9550"/>
                    </a:lnTo>
                    <a:lnTo>
                      <a:pt x="10711" y="9605"/>
                    </a:lnTo>
                    <a:lnTo>
                      <a:pt x="10653" y="9661"/>
                    </a:lnTo>
                    <a:lnTo>
                      <a:pt x="10597" y="9719"/>
                    </a:lnTo>
                    <a:lnTo>
                      <a:pt x="10543" y="9781"/>
                    </a:lnTo>
                    <a:lnTo>
                      <a:pt x="10492" y="9844"/>
                    </a:lnTo>
                    <a:lnTo>
                      <a:pt x="10444" y="9910"/>
                    </a:lnTo>
                    <a:lnTo>
                      <a:pt x="10397" y="9977"/>
                    </a:lnTo>
                    <a:lnTo>
                      <a:pt x="10354" y="10047"/>
                    </a:lnTo>
                    <a:lnTo>
                      <a:pt x="10313" y="10117"/>
                    </a:lnTo>
                    <a:lnTo>
                      <a:pt x="10275" y="10191"/>
                    </a:lnTo>
                    <a:lnTo>
                      <a:pt x="10240" y="10266"/>
                    </a:lnTo>
                    <a:lnTo>
                      <a:pt x="10208" y="10341"/>
                    </a:lnTo>
                    <a:lnTo>
                      <a:pt x="10179" y="10419"/>
                    </a:lnTo>
                    <a:lnTo>
                      <a:pt x="10153" y="10498"/>
                    </a:lnTo>
                    <a:lnTo>
                      <a:pt x="10131" y="10579"/>
                    </a:lnTo>
                    <a:lnTo>
                      <a:pt x="7473" y="10579"/>
                    </a:lnTo>
                    <a:lnTo>
                      <a:pt x="7450" y="10498"/>
                    </a:lnTo>
                    <a:lnTo>
                      <a:pt x="7425" y="10419"/>
                    </a:lnTo>
                    <a:lnTo>
                      <a:pt x="7396" y="10341"/>
                    </a:lnTo>
                    <a:lnTo>
                      <a:pt x="7363" y="10266"/>
                    </a:lnTo>
                    <a:lnTo>
                      <a:pt x="7328" y="10191"/>
                    </a:lnTo>
                    <a:lnTo>
                      <a:pt x="7290" y="10117"/>
                    </a:lnTo>
                    <a:lnTo>
                      <a:pt x="7250" y="10047"/>
                    </a:lnTo>
                    <a:lnTo>
                      <a:pt x="7207" y="9977"/>
                    </a:lnTo>
                    <a:lnTo>
                      <a:pt x="7160" y="9910"/>
                    </a:lnTo>
                    <a:lnTo>
                      <a:pt x="7112" y="9844"/>
                    </a:lnTo>
                    <a:lnTo>
                      <a:pt x="7061" y="9781"/>
                    </a:lnTo>
                    <a:lnTo>
                      <a:pt x="7006" y="9719"/>
                    </a:lnTo>
                    <a:lnTo>
                      <a:pt x="6951" y="9661"/>
                    </a:lnTo>
                    <a:lnTo>
                      <a:pt x="6892" y="9605"/>
                    </a:lnTo>
                    <a:lnTo>
                      <a:pt x="6831" y="9550"/>
                    </a:lnTo>
                    <a:lnTo>
                      <a:pt x="6769" y="9499"/>
                    </a:lnTo>
                    <a:lnTo>
                      <a:pt x="6705" y="9449"/>
                    </a:lnTo>
                    <a:lnTo>
                      <a:pt x="6637" y="9402"/>
                    </a:lnTo>
                    <a:lnTo>
                      <a:pt x="6569" y="9359"/>
                    </a:lnTo>
                    <a:lnTo>
                      <a:pt x="6498" y="9317"/>
                    </a:lnTo>
                    <a:lnTo>
                      <a:pt x="6426" y="9279"/>
                    </a:lnTo>
                    <a:lnTo>
                      <a:pt x="6351" y="9244"/>
                    </a:lnTo>
                    <a:lnTo>
                      <a:pt x="6276" y="9212"/>
                    </a:lnTo>
                    <a:lnTo>
                      <a:pt x="6199" y="9182"/>
                    </a:lnTo>
                    <a:lnTo>
                      <a:pt x="6120" y="9156"/>
                    </a:lnTo>
                    <a:lnTo>
                      <a:pt x="6040" y="9133"/>
                    </a:lnTo>
                    <a:lnTo>
                      <a:pt x="5958" y="9113"/>
                    </a:lnTo>
                    <a:lnTo>
                      <a:pt x="5876" y="9097"/>
                    </a:lnTo>
                    <a:lnTo>
                      <a:pt x="5791" y="9085"/>
                    </a:lnTo>
                    <a:lnTo>
                      <a:pt x="5707" y="9076"/>
                    </a:lnTo>
                    <a:lnTo>
                      <a:pt x="5620" y="9070"/>
                    </a:lnTo>
                    <a:lnTo>
                      <a:pt x="5533" y="9068"/>
                    </a:lnTo>
                    <a:lnTo>
                      <a:pt x="5446" y="9070"/>
                    </a:lnTo>
                    <a:lnTo>
                      <a:pt x="5360" y="9076"/>
                    </a:lnTo>
                    <a:lnTo>
                      <a:pt x="5274" y="9085"/>
                    </a:lnTo>
                    <a:lnTo>
                      <a:pt x="5191" y="9097"/>
                    </a:lnTo>
                    <a:lnTo>
                      <a:pt x="5107" y="9113"/>
                    </a:lnTo>
                    <a:lnTo>
                      <a:pt x="5026" y="9133"/>
                    </a:lnTo>
                    <a:lnTo>
                      <a:pt x="4946" y="9156"/>
                    </a:lnTo>
                    <a:lnTo>
                      <a:pt x="4867" y="9182"/>
                    </a:lnTo>
                    <a:lnTo>
                      <a:pt x="4789" y="9212"/>
                    </a:lnTo>
                    <a:lnTo>
                      <a:pt x="4714" y="9244"/>
                    </a:lnTo>
                    <a:lnTo>
                      <a:pt x="4639" y="9279"/>
                    </a:lnTo>
                    <a:lnTo>
                      <a:pt x="4567" y="9317"/>
                    </a:lnTo>
                    <a:lnTo>
                      <a:pt x="4497" y="9359"/>
                    </a:lnTo>
                    <a:lnTo>
                      <a:pt x="4428" y="9402"/>
                    </a:lnTo>
                    <a:lnTo>
                      <a:pt x="4361" y="9449"/>
                    </a:lnTo>
                    <a:lnTo>
                      <a:pt x="4296" y="9499"/>
                    </a:lnTo>
                    <a:lnTo>
                      <a:pt x="4233" y="9550"/>
                    </a:lnTo>
                    <a:lnTo>
                      <a:pt x="4173" y="9605"/>
                    </a:lnTo>
                    <a:lnTo>
                      <a:pt x="4114" y="9661"/>
                    </a:lnTo>
                    <a:lnTo>
                      <a:pt x="4059" y="9719"/>
                    </a:lnTo>
                    <a:lnTo>
                      <a:pt x="4005" y="9781"/>
                    </a:lnTo>
                    <a:lnTo>
                      <a:pt x="3953" y="9844"/>
                    </a:lnTo>
                    <a:lnTo>
                      <a:pt x="3905" y="9910"/>
                    </a:lnTo>
                    <a:lnTo>
                      <a:pt x="3859" y="9977"/>
                    </a:lnTo>
                    <a:lnTo>
                      <a:pt x="3816" y="10047"/>
                    </a:lnTo>
                    <a:lnTo>
                      <a:pt x="3774" y="10117"/>
                    </a:lnTo>
                    <a:lnTo>
                      <a:pt x="3737" y="10191"/>
                    </a:lnTo>
                    <a:lnTo>
                      <a:pt x="3702" y="10266"/>
                    </a:lnTo>
                    <a:lnTo>
                      <a:pt x="3670" y="10341"/>
                    </a:lnTo>
                    <a:lnTo>
                      <a:pt x="3640" y="10419"/>
                    </a:lnTo>
                    <a:lnTo>
                      <a:pt x="3614" y="10498"/>
                    </a:lnTo>
                    <a:lnTo>
                      <a:pt x="3592" y="10579"/>
                    </a:lnTo>
                    <a:lnTo>
                      <a:pt x="3018" y="10579"/>
                    </a:lnTo>
                    <a:lnTo>
                      <a:pt x="2993" y="10578"/>
                    </a:lnTo>
                    <a:lnTo>
                      <a:pt x="2967" y="10577"/>
                    </a:lnTo>
                    <a:lnTo>
                      <a:pt x="2941" y="10573"/>
                    </a:lnTo>
                    <a:lnTo>
                      <a:pt x="2917" y="10569"/>
                    </a:lnTo>
                    <a:lnTo>
                      <a:pt x="2892" y="10563"/>
                    </a:lnTo>
                    <a:lnTo>
                      <a:pt x="2869" y="10557"/>
                    </a:lnTo>
                    <a:lnTo>
                      <a:pt x="2845" y="10549"/>
                    </a:lnTo>
                    <a:lnTo>
                      <a:pt x="2823" y="10540"/>
                    </a:lnTo>
                    <a:lnTo>
                      <a:pt x="2800" y="10530"/>
                    </a:lnTo>
                    <a:lnTo>
                      <a:pt x="2778" y="10519"/>
                    </a:lnTo>
                    <a:lnTo>
                      <a:pt x="2757" y="10506"/>
                    </a:lnTo>
                    <a:lnTo>
                      <a:pt x="2737" y="10493"/>
                    </a:lnTo>
                    <a:lnTo>
                      <a:pt x="2717" y="10479"/>
                    </a:lnTo>
                    <a:lnTo>
                      <a:pt x="2698" y="10464"/>
                    </a:lnTo>
                    <a:lnTo>
                      <a:pt x="2680" y="10448"/>
                    </a:lnTo>
                    <a:lnTo>
                      <a:pt x="2663" y="10432"/>
                    </a:lnTo>
                    <a:lnTo>
                      <a:pt x="2646" y="10414"/>
                    </a:lnTo>
                    <a:lnTo>
                      <a:pt x="2630" y="10396"/>
                    </a:lnTo>
                    <a:lnTo>
                      <a:pt x="2615" y="10376"/>
                    </a:lnTo>
                    <a:lnTo>
                      <a:pt x="2601" y="10357"/>
                    </a:lnTo>
                    <a:lnTo>
                      <a:pt x="2588" y="10337"/>
                    </a:lnTo>
                    <a:lnTo>
                      <a:pt x="2576" y="10316"/>
                    </a:lnTo>
                    <a:lnTo>
                      <a:pt x="2565" y="10294"/>
                    </a:lnTo>
                    <a:lnTo>
                      <a:pt x="2555" y="10272"/>
                    </a:lnTo>
                    <a:lnTo>
                      <a:pt x="2546" y="10248"/>
                    </a:lnTo>
                    <a:lnTo>
                      <a:pt x="2538" y="10225"/>
                    </a:lnTo>
                    <a:lnTo>
                      <a:pt x="2531" y="10201"/>
                    </a:lnTo>
                    <a:lnTo>
                      <a:pt x="2526" y="10177"/>
                    </a:lnTo>
                    <a:lnTo>
                      <a:pt x="2521" y="10152"/>
                    </a:lnTo>
                    <a:lnTo>
                      <a:pt x="2518" y="10127"/>
                    </a:lnTo>
                    <a:lnTo>
                      <a:pt x="2516" y="10101"/>
                    </a:lnTo>
                    <a:lnTo>
                      <a:pt x="2515" y="10075"/>
                    </a:lnTo>
                    <a:lnTo>
                      <a:pt x="2515" y="8564"/>
                    </a:lnTo>
                    <a:lnTo>
                      <a:pt x="9053" y="8564"/>
                    </a:lnTo>
                    <a:lnTo>
                      <a:pt x="9131" y="8562"/>
                    </a:lnTo>
                    <a:lnTo>
                      <a:pt x="9207" y="8557"/>
                    </a:lnTo>
                    <a:lnTo>
                      <a:pt x="9283" y="8547"/>
                    </a:lnTo>
                    <a:lnTo>
                      <a:pt x="9357" y="8533"/>
                    </a:lnTo>
                    <a:lnTo>
                      <a:pt x="9431" y="8516"/>
                    </a:lnTo>
                    <a:lnTo>
                      <a:pt x="9502" y="8496"/>
                    </a:lnTo>
                    <a:lnTo>
                      <a:pt x="9571" y="8472"/>
                    </a:lnTo>
                    <a:lnTo>
                      <a:pt x="9641" y="8445"/>
                    </a:lnTo>
                    <a:lnTo>
                      <a:pt x="9707" y="8415"/>
                    </a:lnTo>
                    <a:lnTo>
                      <a:pt x="9773" y="8381"/>
                    </a:lnTo>
                    <a:lnTo>
                      <a:pt x="9835" y="8345"/>
                    </a:lnTo>
                    <a:lnTo>
                      <a:pt x="9896" y="8306"/>
                    </a:lnTo>
                    <a:lnTo>
                      <a:pt x="9956" y="8263"/>
                    </a:lnTo>
                    <a:lnTo>
                      <a:pt x="10013" y="8218"/>
                    </a:lnTo>
                    <a:lnTo>
                      <a:pt x="10067" y="8171"/>
                    </a:lnTo>
                    <a:lnTo>
                      <a:pt x="10120" y="8120"/>
                    </a:lnTo>
                    <a:lnTo>
                      <a:pt x="10170" y="8068"/>
                    </a:lnTo>
                    <a:lnTo>
                      <a:pt x="10217" y="8014"/>
                    </a:lnTo>
                    <a:lnTo>
                      <a:pt x="10263" y="7956"/>
                    </a:lnTo>
                    <a:lnTo>
                      <a:pt x="10305" y="7897"/>
                    </a:lnTo>
                    <a:lnTo>
                      <a:pt x="10344" y="7836"/>
                    </a:lnTo>
                    <a:lnTo>
                      <a:pt x="10380" y="7773"/>
                    </a:lnTo>
                    <a:lnTo>
                      <a:pt x="10413" y="7707"/>
                    </a:lnTo>
                    <a:lnTo>
                      <a:pt x="10444" y="7641"/>
                    </a:lnTo>
                    <a:lnTo>
                      <a:pt x="10471" y="7572"/>
                    </a:lnTo>
                    <a:lnTo>
                      <a:pt x="10495" y="7502"/>
                    </a:lnTo>
                    <a:lnTo>
                      <a:pt x="10515" y="7430"/>
                    </a:lnTo>
                    <a:lnTo>
                      <a:pt x="10532" y="7357"/>
                    </a:lnTo>
                    <a:lnTo>
                      <a:pt x="10545" y="7283"/>
                    </a:lnTo>
                    <a:lnTo>
                      <a:pt x="10554" y="7207"/>
                    </a:lnTo>
                    <a:lnTo>
                      <a:pt x="10560" y="7131"/>
                    </a:lnTo>
                    <a:lnTo>
                      <a:pt x="10562" y="7052"/>
                    </a:lnTo>
                    <a:lnTo>
                      <a:pt x="10562" y="3527"/>
                    </a:lnTo>
                    <a:lnTo>
                      <a:pt x="12574" y="3527"/>
                    </a:lnTo>
                    <a:lnTo>
                      <a:pt x="12605" y="3528"/>
                    </a:lnTo>
                    <a:lnTo>
                      <a:pt x="12637" y="3530"/>
                    </a:lnTo>
                    <a:lnTo>
                      <a:pt x="12668" y="3535"/>
                    </a:lnTo>
                    <a:lnTo>
                      <a:pt x="12698" y="3542"/>
                    </a:lnTo>
                    <a:lnTo>
                      <a:pt x="12727" y="3550"/>
                    </a:lnTo>
                    <a:lnTo>
                      <a:pt x="12756" y="3560"/>
                    </a:lnTo>
                    <a:lnTo>
                      <a:pt x="12784" y="3572"/>
                    </a:lnTo>
                    <a:lnTo>
                      <a:pt x="12812" y="3586"/>
                    </a:lnTo>
                    <a:lnTo>
                      <a:pt x="12838" y="3601"/>
                    </a:lnTo>
                    <a:lnTo>
                      <a:pt x="12864" y="3618"/>
                    </a:lnTo>
                    <a:lnTo>
                      <a:pt x="12888" y="3636"/>
                    </a:lnTo>
                    <a:lnTo>
                      <a:pt x="12911" y="3657"/>
                    </a:lnTo>
                    <a:lnTo>
                      <a:pt x="12933" y="3678"/>
                    </a:lnTo>
                    <a:lnTo>
                      <a:pt x="12954" y="3701"/>
                    </a:lnTo>
                    <a:lnTo>
                      <a:pt x="12975" y="3725"/>
                    </a:lnTo>
                    <a:lnTo>
                      <a:pt x="12993" y="3750"/>
                    </a:lnTo>
                    <a:lnTo>
                      <a:pt x="15005" y="6773"/>
                    </a:lnTo>
                    <a:lnTo>
                      <a:pt x="15015" y="6788"/>
                    </a:lnTo>
                    <a:lnTo>
                      <a:pt x="15024" y="6804"/>
                    </a:lnTo>
                    <a:lnTo>
                      <a:pt x="15033" y="6822"/>
                    </a:lnTo>
                    <a:lnTo>
                      <a:pt x="15041" y="6838"/>
                    </a:lnTo>
                    <a:lnTo>
                      <a:pt x="15049" y="6855"/>
                    </a:lnTo>
                    <a:lnTo>
                      <a:pt x="15056" y="6872"/>
                    </a:lnTo>
                    <a:lnTo>
                      <a:pt x="15062" y="6889"/>
                    </a:lnTo>
                    <a:lnTo>
                      <a:pt x="15067" y="6907"/>
                    </a:lnTo>
                    <a:lnTo>
                      <a:pt x="15072" y="6924"/>
                    </a:lnTo>
                    <a:lnTo>
                      <a:pt x="15077" y="6942"/>
                    </a:lnTo>
                    <a:lnTo>
                      <a:pt x="15081" y="6961"/>
                    </a:lnTo>
                    <a:lnTo>
                      <a:pt x="15084" y="6979"/>
                    </a:lnTo>
                    <a:lnTo>
                      <a:pt x="15086" y="6997"/>
                    </a:lnTo>
                    <a:lnTo>
                      <a:pt x="15088" y="7016"/>
                    </a:lnTo>
                    <a:lnTo>
                      <a:pt x="15089" y="7034"/>
                    </a:lnTo>
                    <a:lnTo>
                      <a:pt x="15089" y="7052"/>
                    </a:lnTo>
                    <a:lnTo>
                      <a:pt x="15089" y="10075"/>
                    </a:lnTo>
                    <a:close/>
                    <a:moveTo>
                      <a:pt x="12071" y="12090"/>
                    </a:moveTo>
                    <a:lnTo>
                      <a:pt x="12020" y="12089"/>
                    </a:lnTo>
                    <a:lnTo>
                      <a:pt x="11969" y="12085"/>
                    </a:lnTo>
                    <a:lnTo>
                      <a:pt x="11918" y="12078"/>
                    </a:lnTo>
                    <a:lnTo>
                      <a:pt x="11869" y="12070"/>
                    </a:lnTo>
                    <a:lnTo>
                      <a:pt x="11820" y="12058"/>
                    </a:lnTo>
                    <a:lnTo>
                      <a:pt x="11772" y="12045"/>
                    </a:lnTo>
                    <a:lnTo>
                      <a:pt x="11725" y="12029"/>
                    </a:lnTo>
                    <a:lnTo>
                      <a:pt x="11680" y="12011"/>
                    </a:lnTo>
                    <a:lnTo>
                      <a:pt x="11636" y="11991"/>
                    </a:lnTo>
                    <a:lnTo>
                      <a:pt x="11591" y="11968"/>
                    </a:lnTo>
                    <a:lnTo>
                      <a:pt x="11550" y="11944"/>
                    </a:lnTo>
                    <a:lnTo>
                      <a:pt x="11509" y="11918"/>
                    </a:lnTo>
                    <a:lnTo>
                      <a:pt x="11470" y="11890"/>
                    </a:lnTo>
                    <a:lnTo>
                      <a:pt x="11431" y="11861"/>
                    </a:lnTo>
                    <a:lnTo>
                      <a:pt x="11395" y="11828"/>
                    </a:lnTo>
                    <a:lnTo>
                      <a:pt x="11360" y="11795"/>
                    </a:lnTo>
                    <a:lnTo>
                      <a:pt x="11327" y="11760"/>
                    </a:lnTo>
                    <a:lnTo>
                      <a:pt x="11295" y="11724"/>
                    </a:lnTo>
                    <a:lnTo>
                      <a:pt x="11265" y="11685"/>
                    </a:lnTo>
                    <a:lnTo>
                      <a:pt x="11237" y="11646"/>
                    </a:lnTo>
                    <a:lnTo>
                      <a:pt x="11211" y="11606"/>
                    </a:lnTo>
                    <a:lnTo>
                      <a:pt x="11187" y="11563"/>
                    </a:lnTo>
                    <a:lnTo>
                      <a:pt x="11165" y="11520"/>
                    </a:lnTo>
                    <a:lnTo>
                      <a:pt x="11145" y="11475"/>
                    </a:lnTo>
                    <a:lnTo>
                      <a:pt x="11127" y="11429"/>
                    </a:lnTo>
                    <a:lnTo>
                      <a:pt x="11111" y="11382"/>
                    </a:lnTo>
                    <a:lnTo>
                      <a:pt x="11098" y="11335"/>
                    </a:lnTo>
                    <a:lnTo>
                      <a:pt x="11086" y="11286"/>
                    </a:lnTo>
                    <a:lnTo>
                      <a:pt x="11077" y="11236"/>
                    </a:lnTo>
                    <a:lnTo>
                      <a:pt x="11070" y="11186"/>
                    </a:lnTo>
                    <a:lnTo>
                      <a:pt x="11067" y="11135"/>
                    </a:lnTo>
                    <a:lnTo>
                      <a:pt x="11065" y="11083"/>
                    </a:lnTo>
                    <a:lnTo>
                      <a:pt x="11067" y="11031"/>
                    </a:lnTo>
                    <a:lnTo>
                      <a:pt x="11070" y="10980"/>
                    </a:lnTo>
                    <a:lnTo>
                      <a:pt x="11077" y="10930"/>
                    </a:lnTo>
                    <a:lnTo>
                      <a:pt x="11086" y="10880"/>
                    </a:lnTo>
                    <a:lnTo>
                      <a:pt x="11098" y="10831"/>
                    </a:lnTo>
                    <a:lnTo>
                      <a:pt x="11111" y="10784"/>
                    </a:lnTo>
                    <a:lnTo>
                      <a:pt x="11127" y="10736"/>
                    </a:lnTo>
                    <a:lnTo>
                      <a:pt x="11145" y="10691"/>
                    </a:lnTo>
                    <a:lnTo>
                      <a:pt x="11165" y="10646"/>
                    </a:lnTo>
                    <a:lnTo>
                      <a:pt x="11187" y="10603"/>
                    </a:lnTo>
                    <a:lnTo>
                      <a:pt x="11211" y="10561"/>
                    </a:lnTo>
                    <a:lnTo>
                      <a:pt x="11237" y="10520"/>
                    </a:lnTo>
                    <a:lnTo>
                      <a:pt x="11265" y="10480"/>
                    </a:lnTo>
                    <a:lnTo>
                      <a:pt x="11295" y="10442"/>
                    </a:lnTo>
                    <a:lnTo>
                      <a:pt x="11327" y="10406"/>
                    </a:lnTo>
                    <a:lnTo>
                      <a:pt x="11360" y="10370"/>
                    </a:lnTo>
                    <a:lnTo>
                      <a:pt x="11395" y="10337"/>
                    </a:lnTo>
                    <a:lnTo>
                      <a:pt x="11431" y="10306"/>
                    </a:lnTo>
                    <a:lnTo>
                      <a:pt x="11470" y="10276"/>
                    </a:lnTo>
                    <a:lnTo>
                      <a:pt x="11509" y="10247"/>
                    </a:lnTo>
                    <a:lnTo>
                      <a:pt x="11550" y="10221"/>
                    </a:lnTo>
                    <a:lnTo>
                      <a:pt x="11591" y="10197"/>
                    </a:lnTo>
                    <a:lnTo>
                      <a:pt x="11636" y="10175"/>
                    </a:lnTo>
                    <a:lnTo>
                      <a:pt x="11680" y="10155"/>
                    </a:lnTo>
                    <a:lnTo>
                      <a:pt x="11725" y="10137"/>
                    </a:lnTo>
                    <a:lnTo>
                      <a:pt x="11772" y="10120"/>
                    </a:lnTo>
                    <a:lnTo>
                      <a:pt x="11820" y="10107"/>
                    </a:lnTo>
                    <a:lnTo>
                      <a:pt x="11869" y="10096"/>
                    </a:lnTo>
                    <a:lnTo>
                      <a:pt x="11918" y="10087"/>
                    </a:lnTo>
                    <a:lnTo>
                      <a:pt x="11969" y="10080"/>
                    </a:lnTo>
                    <a:lnTo>
                      <a:pt x="12020" y="10076"/>
                    </a:lnTo>
                    <a:lnTo>
                      <a:pt x="12071" y="10075"/>
                    </a:lnTo>
                    <a:lnTo>
                      <a:pt x="12124" y="10076"/>
                    </a:lnTo>
                    <a:lnTo>
                      <a:pt x="12174" y="10080"/>
                    </a:lnTo>
                    <a:lnTo>
                      <a:pt x="12224" y="10087"/>
                    </a:lnTo>
                    <a:lnTo>
                      <a:pt x="12274" y="10096"/>
                    </a:lnTo>
                    <a:lnTo>
                      <a:pt x="12323" y="10107"/>
                    </a:lnTo>
                    <a:lnTo>
                      <a:pt x="12370" y="10120"/>
                    </a:lnTo>
                    <a:lnTo>
                      <a:pt x="12417" y="10137"/>
                    </a:lnTo>
                    <a:lnTo>
                      <a:pt x="12463" y="10155"/>
                    </a:lnTo>
                    <a:lnTo>
                      <a:pt x="12508" y="10175"/>
                    </a:lnTo>
                    <a:lnTo>
                      <a:pt x="12551" y="10197"/>
                    </a:lnTo>
                    <a:lnTo>
                      <a:pt x="12593" y="10221"/>
                    </a:lnTo>
                    <a:lnTo>
                      <a:pt x="12634" y="10247"/>
                    </a:lnTo>
                    <a:lnTo>
                      <a:pt x="12673" y="10276"/>
                    </a:lnTo>
                    <a:lnTo>
                      <a:pt x="12711" y="10306"/>
                    </a:lnTo>
                    <a:lnTo>
                      <a:pt x="12747" y="10337"/>
                    </a:lnTo>
                    <a:lnTo>
                      <a:pt x="12782" y="10370"/>
                    </a:lnTo>
                    <a:lnTo>
                      <a:pt x="12816" y="10406"/>
                    </a:lnTo>
                    <a:lnTo>
                      <a:pt x="12848" y="10442"/>
                    </a:lnTo>
                    <a:lnTo>
                      <a:pt x="12877" y="10480"/>
                    </a:lnTo>
                    <a:lnTo>
                      <a:pt x="12905" y="10520"/>
                    </a:lnTo>
                    <a:lnTo>
                      <a:pt x="12931" y="10561"/>
                    </a:lnTo>
                    <a:lnTo>
                      <a:pt x="12955" y="10603"/>
                    </a:lnTo>
                    <a:lnTo>
                      <a:pt x="12978" y="10646"/>
                    </a:lnTo>
                    <a:lnTo>
                      <a:pt x="12999" y="10691"/>
                    </a:lnTo>
                    <a:lnTo>
                      <a:pt x="13016" y="10736"/>
                    </a:lnTo>
                    <a:lnTo>
                      <a:pt x="13032" y="10784"/>
                    </a:lnTo>
                    <a:lnTo>
                      <a:pt x="13046" y="10831"/>
                    </a:lnTo>
                    <a:lnTo>
                      <a:pt x="13057" y="10880"/>
                    </a:lnTo>
                    <a:lnTo>
                      <a:pt x="13066" y="10930"/>
                    </a:lnTo>
                    <a:lnTo>
                      <a:pt x="13072" y="10980"/>
                    </a:lnTo>
                    <a:lnTo>
                      <a:pt x="13076" y="11031"/>
                    </a:lnTo>
                    <a:lnTo>
                      <a:pt x="13077" y="11083"/>
                    </a:lnTo>
                    <a:lnTo>
                      <a:pt x="13076" y="11135"/>
                    </a:lnTo>
                    <a:lnTo>
                      <a:pt x="13072" y="11186"/>
                    </a:lnTo>
                    <a:lnTo>
                      <a:pt x="13066" y="11236"/>
                    </a:lnTo>
                    <a:lnTo>
                      <a:pt x="13057" y="11286"/>
                    </a:lnTo>
                    <a:lnTo>
                      <a:pt x="13046" y="11335"/>
                    </a:lnTo>
                    <a:lnTo>
                      <a:pt x="13032" y="11382"/>
                    </a:lnTo>
                    <a:lnTo>
                      <a:pt x="13016" y="11429"/>
                    </a:lnTo>
                    <a:lnTo>
                      <a:pt x="12999" y="11475"/>
                    </a:lnTo>
                    <a:lnTo>
                      <a:pt x="12978" y="11520"/>
                    </a:lnTo>
                    <a:lnTo>
                      <a:pt x="12955" y="11563"/>
                    </a:lnTo>
                    <a:lnTo>
                      <a:pt x="12931" y="11606"/>
                    </a:lnTo>
                    <a:lnTo>
                      <a:pt x="12905" y="11646"/>
                    </a:lnTo>
                    <a:lnTo>
                      <a:pt x="12877" y="11685"/>
                    </a:lnTo>
                    <a:lnTo>
                      <a:pt x="12848" y="11724"/>
                    </a:lnTo>
                    <a:lnTo>
                      <a:pt x="12816" y="11760"/>
                    </a:lnTo>
                    <a:lnTo>
                      <a:pt x="12782" y="11795"/>
                    </a:lnTo>
                    <a:lnTo>
                      <a:pt x="12747" y="11828"/>
                    </a:lnTo>
                    <a:lnTo>
                      <a:pt x="12711" y="11861"/>
                    </a:lnTo>
                    <a:lnTo>
                      <a:pt x="12673" y="11890"/>
                    </a:lnTo>
                    <a:lnTo>
                      <a:pt x="12634" y="11918"/>
                    </a:lnTo>
                    <a:lnTo>
                      <a:pt x="12593" y="11944"/>
                    </a:lnTo>
                    <a:lnTo>
                      <a:pt x="12551" y="11968"/>
                    </a:lnTo>
                    <a:lnTo>
                      <a:pt x="12508" y="11991"/>
                    </a:lnTo>
                    <a:lnTo>
                      <a:pt x="12463" y="12011"/>
                    </a:lnTo>
                    <a:lnTo>
                      <a:pt x="12417" y="12029"/>
                    </a:lnTo>
                    <a:lnTo>
                      <a:pt x="12370" y="12045"/>
                    </a:lnTo>
                    <a:lnTo>
                      <a:pt x="12323" y="12058"/>
                    </a:lnTo>
                    <a:lnTo>
                      <a:pt x="12274" y="12070"/>
                    </a:lnTo>
                    <a:lnTo>
                      <a:pt x="12224" y="12078"/>
                    </a:lnTo>
                    <a:lnTo>
                      <a:pt x="12174" y="12085"/>
                    </a:lnTo>
                    <a:lnTo>
                      <a:pt x="12124" y="12089"/>
                    </a:lnTo>
                    <a:lnTo>
                      <a:pt x="12071" y="12090"/>
                    </a:lnTo>
                    <a:close/>
                    <a:moveTo>
                      <a:pt x="5533" y="12090"/>
                    </a:moveTo>
                    <a:lnTo>
                      <a:pt x="5481" y="12089"/>
                    </a:lnTo>
                    <a:lnTo>
                      <a:pt x="5430" y="12085"/>
                    </a:lnTo>
                    <a:lnTo>
                      <a:pt x="5380" y="12078"/>
                    </a:lnTo>
                    <a:lnTo>
                      <a:pt x="5330" y="12070"/>
                    </a:lnTo>
                    <a:lnTo>
                      <a:pt x="5281" y="12058"/>
                    </a:lnTo>
                    <a:lnTo>
                      <a:pt x="5234" y="12045"/>
                    </a:lnTo>
                    <a:lnTo>
                      <a:pt x="5187" y="12029"/>
                    </a:lnTo>
                    <a:lnTo>
                      <a:pt x="5141" y="12011"/>
                    </a:lnTo>
                    <a:lnTo>
                      <a:pt x="5097" y="11991"/>
                    </a:lnTo>
                    <a:lnTo>
                      <a:pt x="5054" y="11968"/>
                    </a:lnTo>
                    <a:lnTo>
                      <a:pt x="5012" y="11944"/>
                    </a:lnTo>
                    <a:lnTo>
                      <a:pt x="4970" y="11918"/>
                    </a:lnTo>
                    <a:lnTo>
                      <a:pt x="4931" y="11890"/>
                    </a:lnTo>
                    <a:lnTo>
                      <a:pt x="4893" y="11861"/>
                    </a:lnTo>
                    <a:lnTo>
                      <a:pt x="4857" y="11828"/>
                    </a:lnTo>
                    <a:lnTo>
                      <a:pt x="4821" y="11795"/>
                    </a:lnTo>
                    <a:lnTo>
                      <a:pt x="4788" y="11760"/>
                    </a:lnTo>
                    <a:lnTo>
                      <a:pt x="4757" y="11724"/>
                    </a:lnTo>
                    <a:lnTo>
                      <a:pt x="4727" y="11685"/>
                    </a:lnTo>
                    <a:lnTo>
                      <a:pt x="4699" y="11646"/>
                    </a:lnTo>
                    <a:lnTo>
                      <a:pt x="4673" y="11606"/>
                    </a:lnTo>
                    <a:lnTo>
                      <a:pt x="4648" y="11563"/>
                    </a:lnTo>
                    <a:lnTo>
                      <a:pt x="4626" y="11520"/>
                    </a:lnTo>
                    <a:lnTo>
                      <a:pt x="4606" y="11475"/>
                    </a:lnTo>
                    <a:lnTo>
                      <a:pt x="4588" y="11429"/>
                    </a:lnTo>
                    <a:lnTo>
                      <a:pt x="4572" y="11382"/>
                    </a:lnTo>
                    <a:lnTo>
                      <a:pt x="4559" y="11335"/>
                    </a:lnTo>
                    <a:lnTo>
                      <a:pt x="4548" y="11286"/>
                    </a:lnTo>
                    <a:lnTo>
                      <a:pt x="4539" y="11236"/>
                    </a:lnTo>
                    <a:lnTo>
                      <a:pt x="4533" y="11186"/>
                    </a:lnTo>
                    <a:lnTo>
                      <a:pt x="4529" y="11135"/>
                    </a:lnTo>
                    <a:lnTo>
                      <a:pt x="4527" y="11083"/>
                    </a:lnTo>
                    <a:lnTo>
                      <a:pt x="4529" y="11031"/>
                    </a:lnTo>
                    <a:lnTo>
                      <a:pt x="4533" y="10980"/>
                    </a:lnTo>
                    <a:lnTo>
                      <a:pt x="4539" y="10930"/>
                    </a:lnTo>
                    <a:lnTo>
                      <a:pt x="4548" y="10880"/>
                    </a:lnTo>
                    <a:lnTo>
                      <a:pt x="4559" y="10831"/>
                    </a:lnTo>
                    <a:lnTo>
                      <a:pt x="4572" y="10784"/>
                    </a:lnTo>
                    <a:lnTo>
                      <a:pt x="4588" y="10736"/>
                    </a:lnTo>
                    <a:lnTo>
                      <a:pt x="4606" y="10691"/>
                    </a:lnTo>
                    <a:lnTo>
                      <a:pt x="4626" y="10646"/>
                    </a:lnTo>
                    <a:lnTo>
                      <a:pt x="4648" y="10603"/>
                    </a:lnTo>
                    <a:lnTo>
                      <a:pt x="4673" y="10561"/>
                    </a:lnTo>
                    <a:lnTo>
                      <a:pt x="4699" y="10520"/>
                    </a:lnTo>
                    <a:lnTo>
                      <a:pt x="4727" y="10480"/>
                    </a:lnTo>
                    <a:lnTo>
                      <a:pt x="4757" y="10442"/>
                    </a:lnTo>
                    <a:lnTo>
                      <a:pt x="4788" y="10406"/>
                    </a:lnTo>
                    <a:lnTo>
                      <a:pt x="4821" y="10370"/>
                    </a:lnTo>
                    <a:lnTo>
                      <a:pt x="4857" y="10337"/>
                    </a:lnTo>
                    <a:lnTo>
                      <a:pt x="4893" y="10306"/>
                    </a:lnTo>
                    <a:lnTo>
                      <a:pt x="4931" y="10276"/>
                    </a:lnTo>
                    <a:lnTo>
                      <a:pt x="4970" y="10247"/>
                    </a:lnTo>
                    <a:lnTo>
                      <a:pt x="5012" y="10221"/>
                    </a:lnTo>
                    <a:lnTo>
                      <a:pt x="5054" y="10197"/>
                    </a:lnTo>
                    <a:lnTo>
                      <a:pt x="5097" y="10175"/>
                    </a:lnTo>
                    <a:lnTo>
                      <a:pt x="5141" y="10155"/>
                    </a:lnTo>
                    <a:lnTo>
                      <a:pt x="5187" y="10137"/>
                    </a:lnTo>
                    <a:lnTo>
                      <a:pt x="5234" y="10120"/>
                    </a:lnTo>
                    <a:lnTo>
                      <a:pt x="5281" y="10107"/>
                    </a:lnTo>
                    <a:lnTo>
                      <a:pt x="5330" y="10096"/>
                    </a:lnTo>
                    <a:lnTo>
                      <a:pt x="5380" y="10087"/>
                    </a:lnTo>
                    <a:lnTo>
                      <a:pt x="5430" y="10080"/>
                    </a:lnTo>
                    <a:lnTo>
                      <a:pt x="5481" y="10076"/>
                    </a:lnTo>
                    <a:lnTo>
                      <a:pt x="5533" y="10075"/>
                    </a:lnTo>
                    <a:lnTo>
                      <a:pt x="5585" y="10076"/>
                    </a:lnTo>
                    <a:lnTo>
                      <a:pt x="5636" y="10080"/>
                    </a:lnTo>
                    <a:lnTo>
                      <a:pt x="5687" y="10087"/>
                    </a:lnTo>
                    <a:lnTo>
                      <a:pt x="5736" y="10096"/>
                    </a:lnTo>
                    <a:lnTo>
                      <a:pt x="5784" y="10107"/>
                    </a:lnTo>
                    <a:lnTo>
                      <a:pt x="5832" y="10120"/>
                    </a:lnTo>
                    <a:lnTo>
                      <a:pt x="5879" y="10137"/>
                    </a:lnTo>
                    <a:lnTo>
                      <a:pt x="5924" y="10155"/>
                    </a:lnTo>
                    <a:lnTo>
                      <a:pt x="5969" y="10175"/>
                    </a:lnTo>
                    <a:lnTo>
                      <a:pt x="6012" y="10197"/>
                    </a:lnTo>
                    <a:lnTo>
                      <a:pt x="6055" y="10221"/>
                    </a:lnTo>
                    <a:lnTo>
                      <a:pt x="6095" y="10247"/>
                    </a:lnTo>
                    <a:lnTo>
                      <a:pt x="6135" y="10276"/>
                    </a:lnTo>
                    <a:lnTo>
                      <a:pt x="6172" y="10306"/>
                    </a:lnTo>
                    <a:lnTo>
                      <a:pt x="6210" y="10337"/>
                    </a:lnTo>
                    <a:lnTo>
                      <a:pt x="6244" y="10370"/>
                    </a:lnTo>
                    <a:lnTo>
                      <a:pt x="6277" y="10406"/>
                    </a:lnTo>
                    <a:lnTo>
                      <a:pt x="6309" y="10442"/>
                    </a:lnTo>
                    <a:lnTo>
                      <a:pt x="6339" y="10480"/>
                    </a:lnTo>
                    <a:lnTo>
                      <a:pt x="6368" y="10520"/>
                    </a:lnTo>
                    <a:lnTo>
                      <a:pt x="6394" y="10561"/>
                    </a:lnTo>
                    <a:lnTo>
                      <a:pt x="6418" y="10603"/>
                    </a:lnTo>
                    <a:lnTo>
                      <a:pt x="6440" y="10646"/>
                    </a:lnTo>
                    <a:lnTo>
                      <a:pt x="6460" y="10691"/>
                    </a:lnTo>
                    <a:lnTo>
                      <a:pt x="6478" y="10736"/>
                    </a:lnTo>
                    <a:lnTo>
                      <a:pt x="6493" y="10784"/>
                    </a:lnTo>
                    <a:lnTo>
                      <a:pt x="6507" y="10831"/>
                    </a:lnTo>
                    <a:lnTo>
                      <a:pt x="6518" y="10880"/>
                    </a:lnTo>
                    <a:lnTo>
                      <a:pt x="6528" y="10930"/>
                    </a:lnTo>
                    <a:lnTo>
                      <a:pt x="6534" y="10980"/>
                    </a:lnTo>
                    <a:lnTo>
                      <a:pt x="6538" y="11031"/>
                    </a:lnTo>
                    <a:lnTo>
                      <a:pt x="6539" y="11083"/>
                    </a:lnTo>
                    <a:lnTo>
                      <a:pt x="6538" y="11135"/>
                    </a:lnTo>
                    <a:lnTo>
                      <a:pt x="6534" y="11186"/>
                    </a:lnTo>
                    <a:lnTo>
                      <a:pt x="6528" y="11236"/>
                    </a:lnTo>
                    <a:lnTo>
                      <a:pt x="6518" y="11286"/>
                    </a:lnTo>
                    <a:lnTo>
                      <a:pt x="6507" y="11335"/>
                    </a:lnTo>
                    <a:lnTo>
                      <a:pt x="6493" y="11382"/>
                    </a:lnTo>
                    <a:lnTo>
                      <a:pt x="6478" y="11429"/>
                    </a:lnTo>
                    <a:lnTo>
                      <a:pt x="6460" y="11475"/>
                    </a:lnTo>
                    <a:lnTo>
                      <a:pt x="6440" y="11520"/>
                    </a:lnTo>
                    <a:lnTo>
                      <a:pt x="6418" y="11563"/>
                    </a:lnTo>
                    <a:lnTo>
                      <a:pt x="6394" y="11606"/>
                    </a:lnTo>
                    <a:lnTo>
                      <a:pt x="6368" y="11646"/>
                    </a:lnTo>
                    <a:lnTo>
                      <a:pt x="6339" y="11685"/>
                    </a:lnTo>
                    <a:lnTo>
                      <a:pt x="6309" y="11724"/>
                    </a:lnTo>
                    <a:lnTo>
                      <a:pt x="6277" y="11760"/>
                    </a:lnTo>
                    <a:lnTo>
                      <a:pt x="6244" y="11795"/>
                    </a:lnTo>
                    <a:lnTo>
                      <a:pt x="6210" y="11828"/>
                    </a:lnTo>
                    <a:lnTo>
                      <a:pt x="6172" y="11861"/>
                    </a:lnTo>
                    <a:lnTo>
                      <a:pt x="6135" y="11890"/>
                    </a:lnTo>
                    <a:lnTo>
                      <a:pt x="6095" y="11918"/>
                    </a:lnTo>
                    <a:lnTo>
                      <a:pt x="6055" y="11944"/>
                    </a:lnTo>
                    <a:lnTo>
                      <a:pt x="6012" y="11968"/>
                    </a:lnTo>
                    <a:lnTo>
                      <a:pt x="5969" y="11991"/>
                    </a:lnTo>
                    <a:lnTo>
                      <a:pt x="5924" y="12011"/>
                    </a:lnTo>
                    <a:lnTo>
                      <a:pt x="5879" y="12029"/>
                    </a:lnTo>
                    <a:lnTo>
                      <a:pt x="5832" y="12045"/>
                    </a:lnTo>
                    <a:lnTo>
                      <a:pt x="5784" y="12058"/>
                    </a:lnTo>
                    <a:lnTo>
                      <a:pt x="5736" y="12070"/>
                    </a:lnTo>
                    <a:lnTo>
                      <a:pt x="5687" y="12078"/>
                    </a:lnTo>
                    <a:lnTo>
                      <a:pt x="5636" y="12085"/>
                    </a:lnTo>
                    <a:lnTo>
                      <a:pt x="5585" y="12089"/>
                    </a:lnTo>
                    <a:lnTo>
                      <a:pt x="5533" y="12090"/>
                    </a:lnTo>
                    <a:close/>
                    <a:moveTo>
                      <a:pt x="1509" y="7556"/>
                    </a:moveTo>
                    <a:lnTo>
                      <a:pt x="1483" y="7556"/>
                    </a:lnTo>
                    <a:lnTo>
                      <a:pt x="1458" y="7554"/>
                    </a:lnTo>
                    <a:lnTo>
                      <a:pt x="1432" y="7551"/>
                    </a:lnTo>
                    <a:lnTo>
                      <a:pt x="1407" y="7546"/>
                    </a:lnTo>
                    <a:lnTo>
                      <a:pt x="1383" y="7541"/>
                    </a:lnTo>
                    <a:lnTo>
                      <a:pt x="1359" y="7534"/>
                    </a:lnTo>
                    <a:lnTo>
                      <a:pt x="1336" y="7526"/>
                    </a:lnTo>
                    <a:lnTo>
                      <a:pt x="1313" y="7517"/>
                    </a:lnTo>
                    <a:lnTo>
                      <a:pt x="1291" y="7507"/>
                    </a:lnTo>
                    <a:lnTo>
                      <a:pt x="1269" y="7496"/>
                    </a:lnTo>
                    <a:lnTo>
                      <a:pt x="1248" y="7484"/>
                    </a:lnTo>
                    <a:lnTo>
                      <a:pt x="1228" y="7470"/>
                    </a:lnTo>
                    <a:lnTo>
                      <a:pt x="1208" y="7456"/>
                    </a:lnTo>
                    <a:lnTo>
                      <a:pt x="1189" y="7441"/>
                    </a:lnTo>
                    <a:lnTo>
                      <a:pt x="1171" y="7426"/>
                    </a:lnTo>
                    <a:lnTo>
                      <a:pt x="1154" y="7409"/>
                    </a:lnTo>
                    <a:lnTo>
                      <a:pt x="1137" y="7392"/>
                    </a:lnTo>
                    <a:lnTo>
                      <a:pt x="1121" y="7374"/>
                    </a:lnTo>
                    <a:lnTo>
                      <a:pt x="1106" y="7355"/>
                    </a:lnTo>
                    <a:lnTo>
                      <a:pt x="1091" y="7334"/>
                    </a:lnTo>
                    <a:lnTo>
                      <a:pt x="1078" y="7314"/>
                    </a:lnTo>
                    <a:lnTo>
                      <a:pt x="1066" y="7293"/>
                    </a:lnTo>
                    <a:lnTo>
                      <a:pt x="1055" y="7271"/>
                    </a:lnTo>
                    <a:lnTo>
                      <a:pt x="1045" y="7249"/>
                    </a:lnTo>
                    <a:lnTo>
                      <a:pt x="1036" y="7226"/>
                    </a:lnTo>
                    <a:lnTo>
                      <a:pt x="1029" y="7202"/>
                    </a:lnTo>
                    <a:lnTo>
                      <a:pt x="1022" y="7179"/>
                    </a:lnTo>
                    <a:lnTo>
                      <a:pt x="1016" y="7154"/>
                    </a:lnTo>
                    <a:lnTo>
                      <a:pt x="1012" y="7130"/>
                    </a:lnTo>
                    <a:lnTo>
                      <a:pt x="1009" y="7105"/>
                    </a:lnTo>
                    <a:lnTo>
                      <a:pt x="1007" y="7079"/>
                    </a:lnTo>
                    <a:lnTo>
                      <a:pt x="1006" y="7052"/>
                    </a:lnTo>
                    <a:lnTo>
                      <a:pt x="1006" y="1511"/>
                    </a:lnTo>
                    <a:lnTo>
                      <a:pt x="1007" y="1485"/>
                    </a:lnTo>
                    <a:lnTo>
                      <a:pt x="1009" y="1460"/>
                    </a:lnTo>
                    <a:lnTo>
                      <a:pt x="1012" y="1435"/>
                    </a:lnTo>
                    <a:lnTo>
                      <a:pt x="1016" y="1410"/>
                    </a:lnTo>
                    <a:lnTo>
                      <a:pt x="1022" y="1385"/>
                    </a:lnTo>
                    <a:lnTo>
                      <a:pt x="1029" y="1361"/>
                    </a:lnTo>
                    <a:lnTo>
                      <a:pt x="1036" y="1338"/>
                    </a:lnTo>
                    <a:lnTo>
                      <a:pt x="1045" y="1315"/>
                    </a:lnTo>
                    <a:lnTo>
                      <a:pt x="1055" y="1293"/>
                    </a:lnTo>
                    <a:lnTo>
                      <a:pt x="1066" y="1271"/>
                    </a:lnTo>
                    <a:lnTo>
                      <a:pt x="1078" y="1249"/>
                    </a:lnTo>
                    <a:lnTo>
                      <a:pt x="1091" y="1229"/>
                    </a:lnTo>
                    <a:lnTo>
                      <a:pt x="1106" y="1209"/>
                    </a:lnTo>
                    <a:lnTo>
                      <a:pt x="1121" y="1191"/>
                    </a:lnTo>
                    <a:lnTo>
                      <a:pt x="1137" y="1172"/>
                    </a:lnTo>
                    <a:lnTo>
                      <a:pt x="1154" y="1155"/>
                    </a:lnTo>
                    <a:lnTo>
                      <a:pt x="1171" y="1138"/>
                    </a:lnTo>
                    <a:lnTo>
                      <a:pt x="1189" y="1122"/>
                    </a:lnTo>
                    <a:lnTo>
                      <a:pt x="1208" y="1107"/>
                    </a:lnTo>
                    <a:lnTo>
                      <a:pt x="1228" y="1093"/>
                    </a:lnTo>
                    <a:lnTo>
                      <a:pt x="1248" y="1080"/>
                    </a:lnTo>
                    <a:lnTo>
                      <a:pt x="1269" y="1068"/>
                    </a:lnTo>
                    <a:lnTo>
                      <a:pt x="1291" y="1057"/>
                    </a:lnTo>
                    <a:lnTo>
                      <a:pt x="1313" y="1047"/>
                    </a:lnTo>
                    <a:lnTo>
                      <a:pt x="1336" y="1038"/>
                    </a:lnTo>
                    <a:lnTo>
                      <a:pt x="1359" y="1030"/>
                    </a:lnTo>
                    <a:lnTo>
                      <a:pt x="1383" y="1023"/>
                    </a:lnTo>
                    <a:lnTo>
                      <a:pt x="1407" y="1018"/>
                    </a:lnTo>
                    <a:lnTo>
                      <a:pt x="1432" y="1013"/>
                    </a:lnTo>
                    <a:lnTo>
                      <a:pt x="1458" y="1010"/>
                    </a:lnTo>
                    <a:lnTo>
                      <a:pt x="1483" y="1008"/>
                    </a:lnTo>
                    <a:lnTo>
                      <a:pt x="1509" y="1008"/>
                    </a:lnTo>
                    <a:lnTo>
                      <a:pt x="9053" y="1008"/>
                    </a:lnTo>
                    <a:lnTo>
                      <a:pt x="9080" y="1008"/>
                    </a:lnTo>
                    <a:lnTo>
                      <a:pt x="9105" y="1010"/>
                    </a:lnTo>
                    <a:lnTo>
                      <a:pt x="9131" y="1013"/>
                    </a:lnTo>
                    <a:lnTo>
                      <a:pt x="9155" y="1018"/>
                    </a:lnTo>
                    <a:lnTo>
                      <a:pt x="9179" y="1023"/>
                    </a:lnTo>
                    <a:lnTo>
                      <a:pt x="9203" y="1030"/>
                    </a:lnTo>
                    <a:lnTo>
                      <a:pt x="9226" y="1038"/>
                    </a:lnTo>
                    <a:lnTo>
                      <a:pt x="9250" y="1047"/>
                    </a:lnTo>
                    <a:lnTo>
                      <a:pt x="9272" y="1057"/>
                    </a:lnTo>
                    <a:lnTo>
                      <a:pt x="9294" y="1068"/>
                    </a:lnTo>
                    <a:lnTo>
                      <a:pt x="9315" y="1080"/>
                    </a:lnTo>
                    <a:lnTo>
                      <a:pt x="9335" y="1093"/>
                    </a:lnTo>
                    <a:lnTo>
                      <a:pt x="9355" y="1107"/>
                    </a:lnTo>
                    <a:lnTo>
                      <a:pt x="9373" y="1122"/>
                    </a:lnTo>
                    <a:lnTo>
                      <a:pt x="9392" y="1138"/>
                    </a:lnTo>
                    <a:lnTo>
                      <a:pt x="9410" y="1155"/>
                    </a:lnTo>
                    <a:lnTo>
                      <a:pt x="9426" y="1172"/>
                    </a:lnTo>
                    <a:lnTo>
                      <a:pt x="9442" y="1191"/>
                    </a:lnTo>
                    <a:lnTo>
                      <a:pt x="9457" y="1209"/>
                    </a:lnTo>
                    <a:lnTo>
                      <a:pt x="9471" y="1229"/>
                    </a:lnTo>
                    <a:lnTo>
                      <a:pt x="9484" y="1249"/>
                    </a:lnTo>
                    <a:lnTo>
                      <a:pt x="9496" y="1271"/>
                    </a:lnTo>
                    <a:lnTo>
                      <a:pt x="9507" y="1293"/>
                    </a:lnTo>
                    <a:lnTo>
                      <a:pt x="9517" y="1315"/>
                    </a:lnTo>
                    <a:lnTo>
                      <a:pt x="9526" y="1338"/>
                    </a:lnTo>
                    <a:lnTo>
                      <a:pt x="9534" y="1361"/>
                    </a:lnTo>
                    <a:lnTo>
                      <a:pt x="9541" y="1385"/>
                    </a:lnTo>
                    <a:lnTo>
                      <a:pt x="9546" y="1410"/>
                    </a:lnTo>
                    <a:lnTo>
                      <a:pt x="9550" y="1435"/>
                    </a:lnTo>
                    <a:lnTo>
                      <a:pt x="9554" y="1460"/>
                    </a:lnTo>
                    <a:lnTo>
                      <a:pt x="9556" y="1485"/>
                    </a:lnTo>
                    <a:lnTo>
                      <a:pt x="9556" y="1511"/>
                    </a:lnTo>
                    <a:lnTo>
                      <a:pt x="9556" y="2519"/>
                    </a:lnTo>
                    <a:lnTo>
                      <a:pt x="9556" y="3527"/>
                    </a:lnTo>
                    <a:lnTo>
                      <a:pt x="9556" y="7052"/>
                    </a:lnTo>
                    <a:lnTo>
                      <a:pt x="9556" y="7079"/>
                    </a:lnTo>
                    <a:lnTo>
                      <a:pt x="9554" y="7105"/>
                    </a:lnTo>
                    <a:lnTo>
                      <a:pt x="9550" y="7130"/>
                    </a:lnTo>
                    <a:lnTo>
                      <a:pt x="9546" y="7154"/>
                    </a:lnTo>
                    <a:lnTo>
                      <a:pt x="9541" y="7179"/>
                    </a:lnTo>
                    <a:lnTo>
                      <a:pt x="9534" y="7202"/>
                    </a:lnTo>
                    <a:lnTo>
                      <a:pt x="9526" y="7226"/>
                    </a:lnTo>
                    <a:lnTo>
                      <a:pt x="9517" y="7249"/>
                    </a:lnTo>
                    <a:lnTo>
                      <a:pt x="9507" y="7271"/>
                    </a:lnTo>
                    <a:lnTo>
                      <a:pt x="9496" y="7293"/>
                    </a:lnTo>
                    <a:lnTo>
                      <a:pt x="9484" y="7314"/>
                    </a:lnTo>
                    <a:lnTo>
                      <a:pt x="9471" y="7334"/>
                    </a:lnTo>
                    <a:lnTo>
                      <a:pt x="9457" y="7355"/>
                    </a:lnTo>
                    <a:lnTo>
                      <a:pt x="9442" y="7374"/>
                    </a:lnTo>
                    <a:lnTo>
                      <a:pt x="9426" y="7392"/>
                    </a:lnTo>
                    <a:lnTo>
                      <a:pt x="9410" y="7409"/>
                    </a:lnTo>
                    <a:lnTo>
                      <a:pt x="9392" y="7426"/>
                    </a:lnTo>
                    <a:lnTo>
                      <a:pt x="9373" y="7441"/>
                    </a:lnTo>
                    <a:lnTo>
                      <a:pt x="9355" y="7456"/>
                    </a:lnTo>
                    <a:lnTo>
                      <a:pt x="9335" y="7470"/>
                    </a:lnTo>
                    <a:lnTo>
                      <a:pt x="9315" y="7484"/>
                    </a:lnTo>
                    <a:lnTo>
                      <a:pt x="9294" y="7496"/>
                    </a:lnTo>
                    <a:lnTo>
                      <a:pt x="9272" y="7507"/>
                    </a:lnTo>
                    <a:lnTo>
                      <a:pt x="9250" y="7517"/>
                    </a:lnTo>
                    <a:lnTo>
                      <a:pt x="9226" y="7526"/>
                    </a:lnTo>
                    <a:lnTo>
                      <a:pt x="9203" y="7534"/>
                    </a:lnTo>
                    <a:lnTo>
                      <a:pt x="9179" y="7541"/>
                    </a:lnTo>
                    <a:lnTo>
                      <a:pt x="9155" y="7546"/>
                    </a:lnTo>
                    <a:lnTo>
                      <a:pt x="9131" y="7551"/>
                    </a:lnTo>
                    <a:lnTo>
                      <a:pt x="9105" y="7554"/>
                    </a:lnTo>
                    <a:lnTo>
                      <a:pt x="9080" y="7556"/>
                    </a:lnTo>
                    <a:lnTo>
                      <a:pt x="9053" y="7556"/>
                    </a:lnTo>
                    <a:lnTo>
                      <a:pt x="1509" y="7556"/>
                    </a:lnTo>
                    <a:close/>
                    <a:moveTo>
                      <a:pt x="15842" y="6214"/>
                    </a:moveTo>
                    <a:lnTo>
                      <a:pt x="13830" y="3192"/>
                    </a:lnTo>
                    <a:lnTo>
                      <a:pt x="13802" y="3153"/>
                    </a:lnTo>
                    <a:lnTo>
                      <a:pt x="13774" y="3115"/>
                    </a:lnTo>
                    <a:lnTo>
                      <a:pt x="13746" y="3077"/>
                    </a:lnTo>
                    <a:lnTo>
                      <a:pt x="13716" y="3042"/>
                    </a:lnTo>
                    <a:lnTo>
                      <a:pt x="13685" y="3007"/>
                    </a:lnTo>
                    <a:lnTo>
                      <a:pt x="13653" y="2973"/>
                    </a:lnTo>
                    <a:lnTo>
                      <a:pt x="13619" y="2940"/>
                    </a:lnTo>
                    <a:lnTo>
                      <a:pt x="13586" y="2909"/>
                    </a:lnTo>
                    <a:lnTo>
                      <a:pt x="13551" y="2878"/>
                    </a:lnTo>
                    <a:lnTo>
                      <a:pt x="13516" y="2849"/>
                    </a:lnTo>
                    <a:lnTo>
                      <a:pt x="13480" y="2820"/>
                    </a:lnTo>
                    <a:lnTo>
                      <a:pt x="13442" y="2793"/>
                    </a:lnTo>
                    <a:lnTo>
                      <a:pt x="13404" y="2768"/>
                    </a:lnTo>
                    <a:lnTo>
                      <a:pt x="13366" y="2743"/>
                    </a:lnTo>
                    <a:lnTo>
                      <a:pt x="13326" y="2720"/>
                    </a:lnTo>
                    <a:lnTo>
                      <a:pt x="13286" y="2697"/>
                    </a:lnTo>
                    <a:lnTo>
                      <a:pt x="13245" y="2676"/>
                    </a:lnTo>
                    <a:lnTo>
                      <a:pt x="13204" y="2656"/>
                    </a:lnTo>
                    <a:lnTo>
                      <a:pt x="13162" y="2638"/>
                    </a:lnTo>
                    <a:lnTo>
                      <a:pt x="13119" y="2621"/>
                    </a:lnTo>
                    <a:lnTo>
                      <a:pt x="13076" y="2605"/>
                    </a:lnTo>
                    <a:lnTo>
                      <a:pt x="13033" y="2590"/>
                    </a:lnTo>
                    <a:lnTo>
                      <a:pt x="12989" y="2576"/>
                    </a:lnTo>
                    <a:lnTo>
                      <a:pt x="12944" y="2564"/>
                    </a:lnTo>
                    <a:lnTo>
                      <a:pt x="12899" y="2554"/>
                    </a:lnTo>
                    <a:lnTo>
                      <a:pt x="12854" y="2544"/>
                    </a:lnTo>
                    <a:lnTo>
                      <a:pt x="12808" y="2537"/>
                    </a:lnTo>
                    <a:lnTo>
                      <a:pt x="12761" y="2530"/>
                    </a:lnTo>
                    <a:lnTo>
                      <a:pt x="12715" y="2525"/>
                    </a:lnTo>
                    <a:lnTo>
                      <a:pt x="12669" y="2522"/>
                    </a:lnTo>
                    <a:lnTo>
                      <a:pt x="12621" y="2519"/>
                    </a:lnTo>
                    <a:lnTo>
                      <a:pt x="12574" y="2519"/>
                    </a:lnTo>
                    <a:lnTo>
                      <a:pt x="10562" y="2519"/>
                    </a:lnTo>
                    <a:lnTo>
                      <a:pt x="10562" y="1511"/>
                    </a:lnTo>
                    <a:lnTo>
                      <a:pt x="10560" y="1434"/>
                    </a:lnTo>
                    <a:lnTo>
                      <a:pt x="10554" y="1357"/>
                    </a:lnTo>
                    <a:lnTo>
                      <a:pt x="10545" y="1282"/>
                    </a:lnTo>
                    <a:lnTo>
                      <a:pt x="10532" y="1207"/>
                    </a:lnTo>
                    <a:lnTo>
                      <a:pt x="10515" y="1134"/>
                    </a:lnTo>
                    <a:lnTo>
                      <a:pt x="10495" y="1062"/>
                    </a:lnTo>
                    <a:lnTo>
                      <a:pt x="10471" y="993"/>
                    </a:lnTo>
                    <a:lnTo>
                      <a:pt x="10444" y="924"/>
                    </a:lnTo>
                    <a:lnTo>
                      <a:pt x="10413" y="856"/>
                    </a:lnTo>
                    <a:lnTo>
                      <a:pt x="10380" y="791"/>
                    </a:lnTo>
                    <a:lnTo>
                      <a:pt x="10344" y="729"/>
                    </a:lnTo>
                    <a:lnTo>
                      <a:pt x="10305" y="667"/>
                    </a:lnTo>
                    <a:lnTo>
                      <a:pt x="10263" y="608"/>
                    </a:lnTo>
                    <a:lnTo>
                      <a:pt x="10217" y="550"/>
                    </a:lnTo>
                    <a:lnTo>
                      <a:pt x="10170" y="496"/>
                    </a:lnTo>
                    <a:lnTo>
                      <a:pt x="10120" y="443"/>
                    </a:lnTo>
                    <a:lnTo>
                      <a:pt x="10067" y="393"/>
                    </a:lnTo>
                    <a:lnTo>
                      <a:pt x="10013" y="346"/>
                    </a:lnTo>
                    <a:lnTo>
                      <a:pt x="9956" y="300"/>
                    </a:lnTo>
                    <a:lnTo>
                      <a:pt x="9896" y="258"/>
                    </a:lnTo>
                    <a:lnTo>
                      <a:pt x="9835" y="219"/>
                    </a:lnTo>
                    <a:lnTo>
                      <a:pt x="9773" y="182"/>
                    </a:lnTo>
                    <a:lnTo>
                      <a:pt x="9707" y="149"/>
                    </a:lnTo>
                    <a:lnTo>
                      <a:pt x="9641" y="119"/>
                    </a:lnTo>
                    <a:lnTo>
                      <a:pt x="9571" y="92"/>
                    </a:lnTo>
                    <a:lnTo>
                      <a:pt x="9502" y="69"/>
                    </a:lnTo>
                    <a:lnTo>
                      <a:pt x="9431" y="47"/>
                    </a:lnTo>
                    <a:lnTo>
                      <a:pt x="9357" y="31"/>
                    </a:lnTo>
                    <a:lnTo>
                      <a:pt x="9283" y="17"/>
                    </a:lnTo>
                    <a:lnTo>
                      <a:pt x="9207" y="8"/>
                    </a:lnTo>
                    <a:lnTo>
                      <a:pt x="9131" y="2"/>
                    </a:lnTo>
                    <a:lnTo>
                      <a:pt x="9053" y="0"/>
                    </a:lnTo>
                    <a:lnTo>
                      <a:pt x="1509" y="0"/>
                    </a:lnTo>
                    <a:lnTo>
                      <a:pt x="1431" y="2"/>
                    </a:lnTo>
                    <a:lnTo>
                      <a:pt x="1355" y="8"/>
                    </a:lnTo>
                    <a:lnTo>
                      <a:pt x="1280" y="17"/>
                    </a:lnTo>
                    <a:lnTo>
                      <a:pt x="1205" y="31"/>
                    </a:lnTo>
                    <a:lnTo>
                      <a:pt x="1133" y="47"/>
                    </a:lnTo>
                    <a:lnTo>
                      <a:pt x="1060" y="69"/>
                    </a:lnTo>
                    <a:lnTo>
                      <a:pt x="991" y="92"/>
                    </a:lnTo>
                    <a:lnTo>
                      <a:pt x="922" y="119"/>
                    </a:lnTo>
                    <a:lnTo>
                      <a:pt x="855" y="149"/>
                    </a:lnTo>
                    <a:lnTo>
                      <a:pt x="791" y="182"/>
                    </a:lnTo>
                    <a:lnTo>
                      <a:pt x="727" y="219"/>
                    </a:lnTo>
                    <a:lnTo>
                      <a:pt x="666" y="258"/>
                    </a:lnTo>
                    <a:lnTo>
                      <a:pt x="607" y="300"/>
                    </a:lnTo>
                    <a:lnTo>
                      <a:pt x="549" y="346"/>
                    </a:lnTo>
                    <a:lnTo>
                      <a:pt x="495" y="393"/>
                    </a:lnTo>
                    <a:lnTo>
                      <a:pt x="443" y="443"/>
                    </a:lnTo>
                    <a:lnTo>
                      <a:pt x="392" y="496"/>
                    </a:lnTo>
                    <a:lnTo>
                      <a:pt x="345" y="550"/>
                    </a:lnTo>
                    <a:lnTo>
                      <a:pt x="300" y="608"/>
                    </a:lnTo>
                    <a:lnTo>
                      <a:pt x="259" y="667"/>
                    </a:lnTo>
                    <a:lnTo>
                      <a:pt x="218" y="729"/>
                    </a:lnTo>
                    <a:lnTo>
                      <a:pt x="182" y="791"/>
                    </a:lnTo>
                    <a:lnTo>
                      <a:pt x="149" y="856"/>
                    </a:lnTo>
                    <a:lnTo>
                      <a:pt x="119" y="924"/>
                    </a:lnTo>
                    <a:lnTo>
                      <a:pt x="92" y="993"/>
                    </a:lnTo>
                    <a:lnTo>
                      <a:pt x="68" y="1062"/>
                    </a:lnTo>
                    <a:lnTo>
                      <a:pt x="47" y="1134"/>
                    </a:lnTo>
                    <a:lnTo>
                      <a:pt x="31" y="1207"/>
                    </a:lnTo>
                    <a:lnTo>
                      <a:pt x="17" y="1282"/>
                    </a:lnTo>
                    <a:lnTo>
                      <a:pt x="8" y="1357"/>
                    </a:lnTo>
                    <a:lnTo>
                      <a:pt x="2" y="1434"/>
                    </a:lnTo>
                    <a:lnTo>
                      <a:pt x="0" y="1511"/>
                    </a:lnTo>
                    <a:lnTo>
                      <a:pt x="0" y="7052"/>
                    </a:lnTo>
                    <a:lnTo>
                      <a:pt x="2" y="7131"/>
                    </a:lnTo>
                    <a:lnTo>
                      <a:pt x="8" y="7207"/>
                    </a:lnTo>
                    <a:lnTo>
                      <a:pt x="17" y="7283"/>
                    </a:lnTo>
                    <a:lnTo>
                      <a:pt x="31" y="7357"/>
                    </a:lnTo>
                    <a:lnTo>
                      <a:pt x="47" y="7430"/>
                    </a:lnTo>
                    <a:lnTo>
                      <a:pt x="68" y="7502"/>
                    </a:lnTo>
                    <a:lnTo>
                      <a:pt x="92" y="7572"/>
                    </a:lnTo>
                    <a:lnTo>
                      <a:pt x="119" y="7641"/>
                    </a:lnTo>
                    <a:lnTo>
                      <a:pt x="149" y="7707"/>
                    </a:lnTo>
                    <a:lnTo>
                      <a:pt x="182" y="7773"/>
                    </a:lnTo>
                    <a:lnTo>
                      <a:pt x="218" y="7836"/>
                    </a:lnTo>
                    <a:lnTo>
                      <a:pt x="259" y="7897"/>
                    </a:lnTo>
                    <a:lnTo>
                      <a:pt x="300" y="7956"/>
                    </a:lnTo>
                    <a:lnTo>
                      <a:pt x="345" y="8014"/>
                    </a:lnTo>
                    <a:lnTo>
                      <a:pt x="392" y="8068"/>
                    </a:lnTo>
                    <a:lnTo>
                      <a:pt x="443" y="8120"/>
                    </a:lnTo>
                    <a:lnTo>
                      <a:pt x="495" y="8171"/>
                    </a:lnTo>
                    <a:lnTo>
                      <a:pt x="549" y="8218"/>
                    </a:lnTo>
                    <a:lnTo>
                      <a:pt x="607" y="8263"/>
                    </a:lnTo>
                    <a:lnTo>
                      <a:pt x="666" y="8306"/>
                    </a:lnTo>
                    <a:lnTo>
                      <a:pt x="727" y="8345"/>
                    </a:lnTo>
                    <a:lnTo>
                      <a:pt x="791" y="8381"/>
                    </a:lnTo>
                    <a:lnTo>
                      <a:pt x="855" y="8415"/>
                    </a:lnTo>
                    <a:lnTo>
                      <a:pt x="922" y="8445"/>
                    </a:lnTo>
                    <a:lnTo>
                      <a:pt x="991" y="8472"/>
                    </a:lnTo>
                    <a:lnTo>
                      <a:pt x="1060" y="8496"/>
                    </a:lnTo>
                    <a:lnTo>
                      <a:pt x="1133" y="8516"/>
                    </a:lnTo>
                    <a:lnTo>
                      <a:pt x="1205" y="8533"/>
                    </a:lnTo>
                    <a:lnTo>
                      <a:pt x="1280" y="8547"/>
                    </a:lnTo>
                    <a:lnTo>
                      <a:pt x="1355" y="8557"/>
                    </a:lnTo>
                    <a:lnTo>
                      <a:pt x="1431" y="8562"/>
                    </a:lnTo>
                    <a:lnTo>
                      <a:pt x="1509" y="8564"/>
                    </a:lnTo>
                    <a:lnTo>
                      <a:pt x="1509" y="8564"/>
                    </a:lnTo>
                    <a:lnTo>
                      <a:pt x="1509" y="10075"/>
                    </a:lnTo>
                    <a:lnTo>
                      <a:pt x="1511" y="10153"/>
                    </a:lnTo>
                    <a:lnTo>
                      <a:pt x="1517" y="10229"/>
                    </a:lnTo>
                    <a:lnTo>
                      <a:pt x="1527" y="10305"/>
                    </a:lnTo>
                    <a:lnTo>
                      <a:pt x="1540" y="10379"/>
                    </a:lnTo>
                    <a:lnTo>
                      <a:pt x="1557" y="10453"/>
                    </a:lnTo>
                    <a:lnTo>
                      <a:pt x="1577" y="10525"/>
                    </a:lnTo>
                    <a:lnTo>
                      <a:pt x="1601" y="10594"/>
                    </a:lnTo>
                    <a:lnTo>
                      <a:pt x="1629" y="10663"/>
                    </a:lnTo>
                    <a:lnTo>
                      <a:pt x="1659" y="10730"/>
                    </a:lnTo>
                    <a:lnTo>
                      <a:pt x="1692" y="10795"/>
                    </a:lnTo>
                    <a:lnTo>
                      <a:pt x="1728" y="10858"/>
                    </a:lnTo>
                    <a:lnTo>
                      <a:pt x="1767" y="10920"/>
                    </a:lnTo>
                    <a:lnTo>
                      <a:pt x="1810" y="10979"/>
                    </a:lnTo>
                    <a:lnTo>
                      <a:pt x="1854" y="11036"/>
                    </a:lnTo>
                    <a:lnTo>
                      <a:pt x="1901" y="11091"/>
                    </a:lnTo>
                    <a:lnTo>
                      <a:pt x="1952" y="11143"/>
                    </a:lnTo>
                    <a:lnTo>
                      <a:pt x="2004" y="11194"/>
                    </a:lnTo>
                    <a:lnTo>
                      <a:pt x="2059" y="11241"/>
                    </a:lnTo>
                    <a:lnTo>
                      <a:pt x="2115" y="11286"/>
                    </a:lnTo>
                    <a:lnTo>
                      <a:pt x="2175" y="11329"/>
                    </a:lnTo>
                    <a:lnTo>
                      <a:pt x="2236" y="11368"/>
                    </a:lnTo>
                    <a:lnTo>
                      <a:pt x="2300" y="11404"/>
                    </a:lnTo>
                    <a:lnTo>
                      <a:pt x="2365" y="11437"/>
                    </a:lnTo>
                    <a:lnTo>
                      <a:pt x="2431" y="11468"/>
                    </a:lnTo>
                    <a:lnTo>
                      <a:pt x="2500" y="11495"/>
                    </a:lnTo>
                    <a:lnTo>
                      <a:pt x="2570" y="11519"/>
                    </a:lnTo>
                    <a:lnTo>
                      <a:pt x="2642" y="11539"/>
                    </a:lnTo>
                    <a:lnTo>
                      <a:pt x="2714" y="11556"/>
                    </a:lnTo>
                    <a:lnTo>
                      <a:pt x="2788" y="11569"/>
                    </a:lnTo>
                    <a:lnTo>
                      <a:pt x="2864" y="11579"/>
                    </a:lnTo>
                    <a:lnTo>
                      <a:pt x="2940" y="11585"/>
                    </a:lnTo>
                    <a:lnTo>
                      <a:pt x="3018" y="11587"/>
                    </a:lnTo>
                    <a:lnTo>
                      <a:pt x="3592" y="11587"/>
                    </a:lnTo>
                    <a:lnTo>
                      <a:pt x="3614" y="11667"/>
                    </a:lnTo>
                    <a:lnTo>
                      <a:pt x="3640" y="11747"/>
                    </a:lnTo>
                    <a:lnTo>
                      <a:pt x="3670" y="11824"/>
                    </a:lnTo>
                    <a:lnTo>
                      <a:pt x="3702" y="11901"/>
                    </a:lnTo>
                    <a:lnTo>
                      <a:pt x="3737" y="11976"/>
                    </a:lnTo>
                    <a:lnTo>
                      <a:pt x="3774" y="12048"/>
                    </a:lnTo>
                    <a:lnTo>
                      <a:pt x="3816" y="12120"/>
                    </a:lnTo>
                    <a:lnTo>
                      <a:pt x="3859" y="12188"/>
                    </a:lnTo>
                    <a:lnTo>
                      <a:pt x="3905" y="12256"/>
                    </a:lnTo>
                    <a:lnTo>
                      <a:pt x="3953" y="12321"/>
                    </a:lnTo>
                    <a:lnTo>
                      <a:pt x="4005" y="12385"/>
                    </a:lnTo>
                    <a:lnTo>
                      <a:pt x="4059" y="12446"/>
                    </a:lnTo>
                    <a:lnTo>
                      <a:pt x="4114" y="12505"/>
                    </a:lnTo>
                    <a:lnTo>
                      <a:pt x="4173" y="12561"/>
                    </a:lnTo>
                    <a:lnTo>
                      <a:pt x="4233" y="12615"/>
                    </a:lnTo>
                    <a:lnTo>
                      <a:pt x="4296" y="12668"/>
                    </a:lnTo>
                    <a:lnTo>
                      <a:pt x="4361" y="12717"/>
                    </a:lnTo>
                    <a:lnTo>
                      <a:pt x="4428" y="12763"/>
                    </a:lnTo>
                    <a:lnTo>
                      <a:pt x="4497" y="12807"/>
                    </a:lnTo>
                    <a:lnTo>
                      <a:pt x="4567" y="12848"/>
                    </a:lnTo>
                    <a:lnTo>
                      <a:pt x="4639" y="12886"/>
                    </a:lnTo>
                    <a:lnTo>
                      <a:pt x="4714" y="12922"/>
                    </a:lnTo>
                    <a:lnTo>
                      <a:pt x="4789" y="12955"/>
                    </a:lnTo>
                    <a:lnTo>
                      <a:pt x="4867" y="12984"/>
                    </a:lnTo>
                    <a:lnTo>
                      <a:pt x="4946" y="13010"/>
                    </a:lnTo>
                    <a:lnTo>
                      <a:pt x="5026" y="13033"/>
                    </a:lnTo>
                    <a:lnTo>
                      <a:pt x="5107" y="13053"/>
                    </a:lnTo>
                    <a:lnTo>
                      <a:pt x="5191" y="13069"/>
                    </a:lnTo>
                    <a:lnTo>
                      <a:pt x="5274" y="13081"/>
                    </a:lnTo>
                    <a:lnTo>
                      <a:pt x="5360" y="13091"/>
                    </a:lnTo>
                    <a:lnTo>
                      <a:pt x="5446" y="13096"/>
                    </a:lnTo>
                    <a:lnTo>
                      <a:pt x="5533" y="13098"/>
                    </a:lnTo>
                    <a:lnTo>
                      <a:pt x="5620" y="13096"/>
                    </a:lnTo>
                    <a:lnTo>
                      <a:pt x="5707" y="13091"/>
                    </a:lnTo>
                    <a:lnTo>
                      <a:pt x="5791" y="13081"/>
                    </a:lnTo>
                    <a:lnTo>
                      <a:pt x="5876" y="13069"/>
                    </a:lnTo>
                    <a:lnTo>
                      <a:pt x="5958" y="13053"/>
                    </a:lnTo>
                    <a:lnTo>
                      <a:pt x="6040" y="13033"/>
                    </a:lnTo>
                    <a:lnTo>
                      <a:pt x="6120" y="13010"/>
                    </a:lnTo>
                    <a:lnTo>
                      <a:pt x="6199" y="12984"/>
                    </a:lnTo>
                    <a:lnTo>
                      <a:pt x="6276" y="12955"/>
                    </a:lnTo>
                    <a:lnTo>
                      <a:pt x="6351" y="12922"/>
                    </a:lnTo>
                    <a:lnTo>
                      <a:pt x="6426" y="12886"/>
                    </a:lnTo>
                    <a:lnTo>
                      <a:pt x="6498" y="12848"/>
                    </a:lnTo>
                    <a:lnTo>
                      <a:pt x="6569" y="12807"/>
                    </a:lnTo>
                    <a:lnTo>
                      <a:pt x="6637" y="12763"/>
                    </a:lnTo>
                    <a:lnTo>
                      <a:pt x="6705" y="12717"/>
                    </a:lnTo>
                    <a:lnTo>
                      <a:pt x="6769" y="12668"/>
                    </a:lnTo>
                    <a:lnTo>
                      <a:pt x="6831" y="12615"/>
                    </a:lnTo>
                    <a:lnTo>
                      <a:pt x="6892" y="12561"/>
                    </a:lnTo>
                    <a:lnTo>
                      <a:pt x="6951" y="12505"/>
                    </a:lnTo>
                    <a:lnTo>
                      <a:pt x="7006" y="12446"/>
                    </a:lnTo>
                    <a:lnTo>
                      <a:pt x="7061" y="12385"/>
                    </a:lnTo>
                    <a:lnTo>
                      <a:pt x="7112" y="12321"/>
                    </a:lnTo>
                    <a:lnTo>
                      <a:pt x="7160" y="12256"/>
                    </a:lnTo>
                    <a:lnTo>
                      <a:pt x="7207" y="12188"/>
                    </a:lnTo>
                    <a:lnTo>
                      <a:pt x="7250" y="12120"/>
                    </a:lnTo>
                    <a:lnTo>
                      <a:pt x="7290" y="12048"/>
                    </a:lnTo>
                    <a:lnTo>
                      <a:pt x="7328" y="11976"/>
                    </a:lnTo>
                    <a:lnTo>
                      <a:pt x="7363" y="11901"/>
                    </a:lnTo>
                    <a:lnTo>
                      <a:pt x="7396" y="11824"/>
                    </a:lnTo>
                    <a:lnTo>
                      <a:pt x="7425" y="11747"/>
                    </a:lnTo>
                    <a:lnTo>
                      <a:pt x="7450" y="11667"/>
                    </a:lnTo>
                    <a:lnTo>
                      <a:pt x="7473" y="11587"/>
                    </a:lnTo>
                    <a:lnTo>
                      <a:pt x="10131" y="11587"/>
                    </a:lnTo>
                    <a:lnTo>
                      <a:pt x="10153" y="11667"/>
                    </a:lnTo>
                    <a:lnTo>
                      <a:pt x="10179" y="11747"/>
                    </a:lnTo>
                    <a:lnTo>
                      <a:pt x="10208" y="11824"/>
                    </a:lnTo>
                    <a:lnTo>
                      <a:pt x="10240" y="11901"/>
                    </a:lnTo>
                    <a:lnTo>
                      <a:pt x="10275" y="11976"/>
                    </a:lnTo>
                    <a:lnTo>
                      <a:pt x="10313" y="12048"/>
                    </a:lnTo>
                    <a:lnTo>
                      <a:pt x="10354" y="12120"/>
                    </a:lnTo>
                    <a:lnTo>
                      <a:pt x="10397" y="12188"/>
                    </a:lnTo>
                    <a:lnTo>
                      <a:pt x="10444" y="12256"/>
                    </a:lnTo>
                    <a:lnTo>
                      <a:pt x="10492" y="12321"/>
                    </a:lnTo>
                    <a:lnTo>
                      <a:pt x="10543" y="12385"/>
                    </a:lnTo>
                    <a:lnTo>
                      <a:pt x="10597" y="12446"/>
                    </a:lnTo>
                    <a:lnTo>
                      <a:pt x="10653" y="12505"/>
                    </a:lnTo>
                    <a:lnTo>
                      <a:pt x="10711" y="12561"/>
                    </a:lnTo>
                    <a:lnTo>
                      <a:pt x="10772" y="12615"/>
                    </a:lnTo>
                    <a:lnTo>
                      <a:pt x="10835" y="12668"/>
                    </a:lnTo>
                    <a:lnTo>
                      <a:pt x="10899" y="12717"/>
                    </a:lnTo>
                    <a:lnTo>
                      <a:pt x="10967" y="12763"/>
                    </a:lnTo>
                    <a:lnTo>
                      <a:pt x="11035" y="12807"/>
                    </a:lnTo>
                    <a:lnTo>
                      <a:pt x="11106" y="12848"/>
                    </a:lnTo>
                    <a:lnTo>
                      <a:pt x="11178" y="12886"/>
                    </a:lnTo>
                    <a:lnTo>
                      <a:pt x="11252" y="12922"/>
                    </a:lnTo>
                    <a:lnTo>
                      <a:pt x="11328" y="12955"/>
                    </a:lnTo>
                    <a:lnTo>
                      <a:pt x="11405" y="12984"/>
                    </a:lnTo>
                    <a:lnTo>
                      <a:pt x="11484" y="13010"/>
                    </a:lnTo>
                    <a:lnTo>
                      <a:pt x="11564" y="13033"/>
                    </a:lnTo>
                    <a:lnTo>
                      <a:pt x="11646" y="13053"/>
                    </a:lnTo>
                    <a:lnTo>
                      <a:pt x="11729" y="13069"/>
                    </a:lnTo>
                    <a:lnTo>
                      <a:pt x="11813" y="13081"/>
                    </a:lnTo>
                    <a:lnTo>
                      <a:pt x="11898" y="13091"/>
                    </a:lnTo>
                    <a:lnTo>
                      <a:pt x="11984" y="13096"/>
                    </a:lnTo>
                    <a:lnTo>
                      <a:pt x="12071" y="13098"/>
                    </a:lnTo>
                    <a:lnTo>
                      <a:pt x="12159" y="13096"/>
                    </a:lnTo>
                    <a:lnTo>
                      <a:pt x="12244" y="13091"/>
                    </a:lnTo>
                    <a:lnTo>
                      <a:pt x="12330" y="13081"/>
                    </a:lnTo>
                    <a:lnTo>
                      <a:pt x="12413" y="13069"/>
                    </a:lnTo>
                    <a:lnTo>
                      <a:pt x="12497" y="13053"/>
                    </a:lnTo>
                    <a:lnTo>
                      <a:pt x="12578" y="13033"/>
                    </a:lnTo>
                    <a:lnTo>
                      <a:pt x="12658" y="13010"/>
                    </a:lnTo>
                    <a:lnTo>
                      <a:pt x="12737" y="12984"/>
                    </a:lnTo>
                    <a:lnTo>
                      <a:pt x="12815" y="12955"/>
                    </a:lnTo>
                    <a:lnTo>
                      <a:pt x="12890" y="12922"/>
                    </a:lnTo>
                    <a:lnTo>
                      <a:pt x="12964" y="12886"/>
                    </a:lnTo>
                    <a:lnTo>
                      <a:pt x="13036" y="12848"/>
                    </a:lnTo>
                    <a:lnTo>
                      <a:pt x="13107" y="12807"/>
                    </a:lnTo>
                    <a:lnTo>
                      <a:pt x="13176" y="12763"/>
                    </a:lnTo>
                    <a:lnTo>
                      <a:pt x="13242" y="12717"/>
                    </a:lnTo>
                    <a:lnTo>
                      <a:pt x="13308" y="12668"/>
                    </a:lnTo>
                    <a:lnTo>
                      <a:pt x="13370" y="12615"/>
                    </a:lnTo>
                    <a:lnTo>
                      <a:pt x="13430" y="12561"/>
                    </a:lnTo>
                    <a:lnTo>
                      <a:pt x="13489" y="12505"/>
                    </a:lnTo>
                    <a:lnTo>
                      <a:pt x="13545" y="12446"/>
                    </a:lnTo>
                    <a:lnTo>
                      <a:pt x="13598" y="12385"/>
                    </a:lnTo>
                    <a:lnTo>
                      <a:pt x="13650" y="12321"/>
                    </a:lnTo>
                    <a:lnTo>
                      <a:pt x="13699" y="12256"/>
                    </a:lnTo>
                    <a:lnTo>
                      <a:pt x="13745" y="12188"/>
                    </a:lnTo>
                    <a:lnTo>
                      <a:pt x="13788" y="12120"/>
                    </a:lnTo>
                    <a:lnTo>
                      <a:pt x="13829" y="12048"/>
                    </a:lnTo>
                    <a:lnTo>
                      <a:pt x="13867" y="11976"/>
                    </a:lnTo>
                    <a:lnTo>
                      <a:pt x="13902" y="11901"/>
                    </a:lnTo>
                    <a:lnTo>
                      <a:pt x="13934" y="11824"/>
                    </a:lnTo>
                    <a:lnTo>
                      <a:pt x="13962" y="11747"/>
                    </a:lnTo>
                    <a:lnTo>
                      <a:pt x="13989" y="11667"/>
                    </a:lnTo>
                    <a:lnTo>
                      <a:pt x="14012" y="11587"/>
                    </a:lnTo>
                    <a:lnTo>
                      <a:pt x="14586" y="11587"/>
                    </a:lnTo>
                    <a:lnTo>
                      <a:pt x="14664" y="11585"/>
                    </a:lnTo>
                    <a:lnTo>
                      <a:pt x="14740" y="11579"/>
                    </a:lnTo>
                    <a:lnTo>
                      <a:pt x="14815" y="11569"/>
                    </a:lnTo>
                    <a:lnTo>
                      <a:pt x="14890" y="11556"/>
                    </a:lnTo>
                    <a:lnTo>
                      <a:pt x="14962" y="11539"/>
                    </a:lnTo>
                    <a:lnTo>
                      <a:pt x="15035" y="11519"/>
                    </a:lnTo>
                    <a:lnTo>
                      <a:pt x="15104" y="11495"/>
                    </a:lnTo>
                    <a:lnTo>
                      <a:pt x="15173" y="11468"/>
                    </a:lnTo>
                    <a:lnTo>
                      <a:pt x="15240" y="11437"/>
                    </a:lnTo>
                    <a:lnTo>
                      <a:pt x="15304" y="11404"/>
                    </a:lnTo>
                    <a:lnTo>
                      <a:pt x="15368" y="11368"/>
                    </a:lnTo>
                    <a:lnTo>
                      <a:pt x="15429" y="11329"/>
                    </a:lnTo>
                    <a:lnTo>
                      <a:pt x="15488" y="11286"/>
                    </a:lnTo>
                    <a:lnTo>
                      <a:pt x="15546" y="11241"/>
                    </a:lnTo>
                    <a:lnTo>
                      <a:pt x="15600" y="11194"/>
                    </a:lnTo>
                    <a:lnTo>
                      <a:pt x="15652" y="11143"/>
                    </a:lnTo>
                    <a:lnTo>
                      <a:pt x="15703" y="11091"/>
                    </a:lnTo>
                    <a:lnTo>
                      <a:pt x="15750" y="11036"/>
                    </a:lnTo>
                    <a:lnTo>
                      <a:pt x="15795" y="10979"/>
                    </a:lnTo>
                    <a:lnTo>
                      <a:pt x="15836" y="10920"/>
                    </a:lnTo>
                    <a:lnTo>
                      <a:pt x="15877" y="10858"/>
                    </a:lnTo>
                    <a:lnTo>
                      <a:pt x="15913" y="10795"/>
                    </a:lnTo>
                    <a:lnTo>
                      <a:pt x="15946" y="10730"/>
                    </a:lnTo>
                    <a:lnTo>
                      <a:pt x="15976" y="10663"/>
                    </a:lnTo>
                    <a:lnTo>
                      <a:pt x="16003" y="10594"/>
                    </a:lnTo>
                    <a:lnTo>
                      <a:pt x="16027" y="10525"/>
                    </a:lnTo>
                    <a:lnTo>
                      <a:pt x="16048" y="10453"/>
                    </a:lnTo>
                    <a:lnTo>
                      <a:pt x="16064" y="10379"/>
                    </a:lnTo>
                    <a:lnTo>
                      <a:pt x="16078" y="10305"/>
                    </a:lnTo>
                    <a:lnTo>
                      <a:pt x="16087" y="10229"/>
                    </a:lnTo>
                    <a:lnTo>
                      <a:pt x="16093" y="10153"/>
                    </a:lnTo>
                    <a:lnTo>
                      <a:pt x="16095" y="10075"/>
                    </a:lnTo>
                    <a:lnTo>
                      <a:pt x="16095" y="7052"/>
                    </a:lnTo>
                    <a:lnTo>
                      <a:pt x="16095" y="7025"/>
                    </a:lnTo>
                    <a:lnTo>
                      <a:pt x="16094" y="6997"/>
                    </a:lnTo>
                    <a:lnTo>
                      <a:pt x="16093" y="6969"/>
                    </a:lnTo>
                    <a:lnTo>
                      <a:pt x="16091" y="6941"/>
                    </a:lnTo>
                    <a:lnTo>
                      <a:pt x="16089" y="6913"/>
                    </a:lnTo>
                    <a:lnTo>
                      <a:pt x="16086" y="6885"/>
                    </a:lnTo>
                    <a:lnTo>
                      <a:pt x="16083" y="6858"/>
                    </a:lnTo>
                    <a:lnTo>
                      <a:pt x="16079" y="6831"/>
                    </a:lnTo>
                    <a:lnTo>
                      <a:pt x="16075" y="6803"/>
                    </a:lnTo>
                    <a:lnTo>
                      <a:pt x="16070" y="6776"/>
                    </a:lnTo>
                    <a:lnTo>
                      <a:pt x="16065" y="6749"/>
                    </a:lnTo>
                    <a:lnTo>
                      <a:pt x="16059" y="6722"/>
                    </a:lnTo>
                    <a:lnTo>
                      <a:pt x="16053" y="6695"/>
                    </a:lnTo>
                    <a:lnTo>
                      <a:pt x="16046" y="6667"/>
                    </a:lnTo>
                    <a:lnTo>
                      <a:pt x="16039" y="6641"/>
                    </a:lnTo>
                    <a:lnTo>
                      <a:pt x="16031" y="6615"/>
                    </a:lnTo>
                    <a:lnTo>
                      <a:pt x="16023" y="6588"/>
                    </a:lnTo>
                    <a:lnTo>
                      <a:pt x="16014" y="6562"/>
                    </a:lnTo>
                    <a:lnTo>
                      <a:pt x="16004" y="6536"/>
                    </a:lnTo>
                    <a:lnTo>
                      <a:pt x="15994" y="6510"/>
                    </a:lnTo>
                    <a:lnTo>
                      <a:pt x="15984" y="6484"/>
                    </a:lnTo>
                    <a:lnTo>
                      <a:pt x="15974" y="6459"/>
                    </a:lnTo>
                    <a:lnTo>
                      <a:pt x="15963" y="6434"/>
                    </a:lnTo>
                    <a:lnTo>
                      <a:pt x="15951" y="6408"/>
                    </a:lnTo>
                    <a:lnTo>
                      <a:pt x="15939" y="6383"/>
                    </a:lnTo>
                    <a:lnTo>
                      <a:pt x="15927" y="6358"/>
                    </a:lnTo>
                    <a:lnTo>
                      <a:pt x="15914" y="6334"/>
                    </a:lnTo>
                    <a:lnTo>
                      <a:pt x="15900" y="6310"/>
                    </a:lnTo>
                    <a:lnTo>
                      <a:pt x="15886" y="6286"/>
                    </a:lnTo>
                    <a:lnTo>
                      <a:pt x="15872" y="6261"/>
                    </a:lnTo>
                    <a:lnTo>
                      <a:pt x="15857" y="6238"/>
                    </a:lnTo>
                    <a:lnTo>
                      <a:pt x="15842" y="6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</p:grpSp>
      </p:grpSp>
      <p:grpSp>
        <p:nvGrpSpPr>
          <p:cNvPr id="67" name="Group 3"/>
          <p:cNvGrpSpPr/>
          <p:nvPr/>
        </p:nvGrpSpPr>
        <p:grpSpPr>
          <a:xfrm>
            <a:off x="7103317" y="5270665"/>
            <a:ext cx="3240361" cy="637965"/>
            <a:chOff x="8370956" y="2246329"/>
            <a:chExt cx="2768224" cy="637965"/>
          </a:xfrm>
        </p:grpSpPr>
        <p:sp>
          <p:nvSpPr>
            <p:cNvPr id="68" name="TextBox 67"/>
            <p:cNvSpPr txBox="1"/>
            <p:nvPr/>
          </p:nvSpPr>
          <p:spPr>
            <a:xfrm>
              <a:off x="8370956" y="2246329"/>
              <a:ext cx="2321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开发形式进化</a:t>
              </a:r>
              <a:endParaRPr 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70957" y="2607295"/>
              <a:ext cx="2768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瀑布式开发→敏捷开发</a:t>
              </a:r>
              <a:endParaRPr lang="en-US" altLang="zh-CN" sz="12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51" name="矩形 7"/>
          <p:cNvSpPr/>
          <p:nvPr/>
        </p:nvSpPr>
        <p:spPr>
          <a:xfrm rot="2700000">
            <a:off x="6637301" y="826785"/>
            <a:ext cx="4171808" cy="4169800"/>
          </a:xfrm>
          <a:custGeom>
            <a:avLst/>
            <a:gdLst>
              <a:gd name="connsiteX0" fmla="*/ 0 w 4161532"/>
              <a:gd name="connsiteY0" fmla="*/ 0 h 4161532"/>
              <a:gd name="connsiteX1" fmla="*/ 4161532 w 4161532"/>
              <a:gd name="connsiteY1" fmla="*/ 0 h 4161532"/>
              <a:gd name="connsiteX2" fmla="*/ 4161532 w 4161532"/>
              <a:gd name="connsiteY2" fmla="*/ 4161532 h 4161532"/>
              <a:gd name="connsiteX3" fmla="*/ 0 w 4161532"/>
              <a:gd name="connsiteY3" fmla="*/ 4161532 h 4161532"/>
              <a:gd name="connsiteX4" fmla="*/ 0 w 4161532"/>
              <a:gd name="connsiteY4" fmla="*/ 0 h 4161532"/>
              <a:gd name="connsiteX0-1" fmla="*/ 2055 w 4163587"/>
              <a:gd name="connsiteY0-2" fmla="*/ 0 h 4161532"/>
              <a:gd name="connsiteX1-3" fmla="*/ 4163587 w 4163587"/>
              <a:gd name="connsiteY1-4" fmla="*/ 0 h 4161532"/>
              <a:gd name="connsiteX2-5" fmla="*/ 4163587 w 4163587"/>
              <a:gd name="connsiteY2-6" fmla="*/ 4161532 h 4161532"/>
              <a:gd name="connsiteX3-7" fmla="*/ 2055 w 4163587"/>
              <a:gd name="connsiteY3-8" fmla="*/ 4161532 h 4161532"/>
              <a:gd name="connsiteX4-9" fmla="*/ 0 w 4163587"/>
              <a:gd name="connsiteY4-10" fmla="*/ 1531897 h 4161532"/>
              <a:gd name="connsiteX5" fmla="*/ 2055 w 4163587"/>
              <a:gd name="connsiteY5" fmla="*/ 0 h 4161532"/>
              <a:gd name="connsiteX0-11" fmla="*/ 2055 w 4163587"/>
              <a:gd name="connsiteY0-12" fmla="*/ 0 h 4161532"/>
              <a:gd name="connsiteX1-13" fmla="*/ 1540784 w 4163587"/>
              <a:gd name="connsiteY1-14" fmla="*/ 4871 h 4161532"/>
              <a:gd name="connsiteX2-15" fmla="*/ 4163587 w 4163587"/>
              <a:gd name="connsiteY2-16" fmla="*/ 0 h 4161532"/>
              <a:gd name="connsiteX3-17" fmla="*/ 4163587 w 4163587"/>
              <a:gd name="connsiteY3-18" fmla="*/ 4161532 h 4161532"/>
              <a:gd name="connsiteX4-19" fmla="*/ 2055 w 4163587"/>
              <a:gd name="connsiteY4-20" fmla="*/ 4161532 h 4161532"/>
              <a:gd name="connsiteX5-21" fmla="*/ 0 w 4163587"/>
              <a:gd name="connsiteY5-22" fmla="*/ 1531897 h 4161532"/>
              <a:gd name="connsiteX6" fmla="*/ 2055 w 4163587"/>
              <a:gd name="connsiteY6" fmla="*/ 0 h 4161532"/>
              <a:gd name="connsiteX0-23" fmla="*/ 0 w 4163587"/>
              <a:gd name="connsiteY0-24" fmla="*/ 1531897 h 4161532"/>
              <a:gd name="connsiteX1-25" fmla="*/ 1540784 w 4163587"/>
              <a:gd name="connsiteY1-26" fmla="*/ 4871 h 4161532"/>
              <a:gd name="connsiteX2-27" fmla="*/ 4163587 w 4163587"/>
              <a:gd name="connsiteY2-28" fmla="*/ 0 h 4161532"/>
              <a:gd name="connsiteX3-29" fmla="*/ 4163587 w 4163587"/>
              <a:gd name="connsiteY3-30" fmla="*/ 4161532 h 4161532"/>
              <a:gd name="connsiteX4-31" fmla="*/ 2055 w 4163587"/>
              <a:gd name="connsiteY4-32" fmla="*/ 4161532 h 4161532"/>
              <a:gd name="connsiteX5-33" fmla="*/ 0 w 4163587"/>
              <a:gd name="connsiteY5-34" fmla="*/ 1531897 h 4161532"/>
              <a:gd name="connsiteX0-35" fmla="*/ 0 w 4163587"/>
              <a:gd name="connsiteY0-36" fmla="*/ 1531897 h 4169800"/>
              <a:gd name="connsiteX1-37" fmla="*/ 1540784 w 4163587"/>
              <a:gd name="connsiteY1-38" fmla="*/ 4871 h 4169800"/>
              <a:gd name="connsiteX2-39" fmla="*/ 4163587 w 4163587"/>
              <a:gd name="connsiteY2-40" fmla="*/ 0 h 4169800"/>
              <a:gd name="connsiteX3-41" fmla="*/ 4163587 w 4163587"/>
              <a:gd name="connsiteY3-42" fmla="*/ 4161532 h 4169800"/>
              <a:gd name="connsiteX4-43" fmla="*/ 2727324 w 4163587"/>
              <a:gd name="connsiteY4-44" fmla="*/ 4169800 h 4169800"/>
              <a:gd name="connsiteX5-45" fmla="*/ 2055 w 4163587"/>
              <a:gd name="connsiteY5-46" fmla="*/ 4161532 h 4169800"/>
              <a:gd name="connsiteX6-47" fmla="*/ 0 w 4163587"/>
              <a:gd name="connsiteY6-48" fmla="*/ 1531897 h 4169800"/>
              <a:gd name="connsiteX0-49" fmla="*/ 0 w 4171808"/>
              <a:gd name="connsiteY0-50" fmla="*/ 1531897 h 4169800"/>
              <a:gd name="connsiteX1-51" fmla="*/ 1540784 w 4171808"/>
              <a:gd name="connsiteY1-52" fmla="*/ 4871 h 4169800"/>
              <a:gd name="connsiteX2-53" fmla="*/ 4163587 w 4171808"/>
              <a:gd name="connsiteY2-54" fmla="*/ 0 h 4169800"/>
              <a:gd name="connsiteX3-55" fmla="*/ 4171808 w 4171808"/>
              <a:gd name="connsiteY3-56" fmla="*/ 2725316 h 4169800"/>
              <a:gd name="connsiteX4-57" fmla="*/ 4163587 w 4171808"/>
              <a:gd name="connsiteY4-58" fmla="*/ 4161532 h 4169800"/>
              <a:gd name="connsiteX5-59" fmla="*/ 2727324 w 4171808"/>
              <a:gd name="connsiteY5-60" fmla="*/ 4169800 h 4169800"/>
              <a:gd name="connsiteX6-61" fmla="*/ 2055 w 4171808"/>
              <a:gd name="connsiteY6-62" fmla="*/ 4161532 h 4169800"/>
              <a:gd name="connsiteX7" fmla="*/ 0 w 4171808"/>
              <a:gd name="connsiteY7" fmla="*/ 1531897 h 4169800"/>
              <a:gd name="connsiteX0-63" fmla="*/ 0 w 4171808"/>
              <a:gd name="connsiteY0-64" fmla="*/ 1531897 h 4169800"/>
              <a:gd name="connsiteX1-65" fmla="*/ 1540784 w 4171808"/>
              <a:gd name="connsiteY1-66" fmla="*/ 4871 h 4169800"/>
              <a:gd name="connsiteX2-67" fmla="*/ 4163587 w 4171808"/>
              <a:gd name="connsiteY2-68" fmla="*/ 0 h 4169800"/>
              <a:gd name="connsiteX3-69" fmla="*/ 4171808 w 4171808"/>
              <a:gd name="connsiteY3-70" fmla="*/ 2725316 h 4169800"/>
              <a:gd name="connsiteX4-71" fmla="*/ 2727324 w 4171808"/>
              <a:gd name="connsiteY4-72" fmla="*/ 4169800 h 4169800"/>
              <a:gd name="connsiteX5-73" fmla="*/ 2055 w 4171808"/>
              <a:gd name="connsiteY5-74" fmla="*/ 4161532 h 4169800"/>
              <a:gd name="connsiteX6-75" fmla="*/ 0 w 4171808"/>
              <a:gd name="connsiteY6-76" fmla="*/ 1531897 h 4169800"/>
              <a:gd name="connsiteX0-77" fmla="*/ 0 w 4171808"/>
              <a:gd name="connsiteY0-78" fmla="*/ 1531897 h 4169800"/>
              <a:gd name="connsiteX1-79" fmla="*/ 1540784 w 4171808"/>
              <a:gd name="connsiteY1-80" fmla="*/ 4871 h 4169800"/>
              <a:gd name="connsiteX2-81" fmla="*/ 4163587 w 4171808"/>
              <a:gd name="connsiteY2-82" fmla="*/ 0 h 4169800"/>
              <a:gd name="connsiteX3-83" fmla="*/ 4171808 w 4171808"/>
              <a:gd name="connsiteY3-84" fmla="*/ 2725316 h 4169800"/>
              <a:gd name="connsiteX4-85" fmla="*/ 2727324 w 4171808"/>
              <a:gd name="connsiteY4-86" fmla="*/ 4169800 h 4169800"/>
              <a:gd name="connsiteX5-87" fmla="*/ 2055 w 4171808"/>
              <a:gd name="connsiteY5-88" fmla="*/ 4161532 h 4169800"/>
              <a:gd name="connsiteX6-89" fmla="*/ 0 w 4171808"/>
              <a:gd name="connsiteY6-90" fmla="*/ 1531897 h 4169800"/>
              <a:gd name="connsiteX0-91" fmla="*/ 0 w 4171808"/>
              <a:gd name="connsiteY0-92" fmla="*/ 1531897 h 4169800"/>
              <a:gd name="connsiteX1-93" fmla="*/ 1540784 w 4171808"/>
              <a:gd name="connsiteY1-94" fmla="*/ 4871 h 4169800"/>
              <a:gd name="connsiteX2-95" fmla="*/ 4163587 w 4171808"/>
              <a:gd name="connsiteY2-96" fmla="*/ 0 h 4169800"/>
              <a:gd name="connsiteX3-97" fmla="*/ 4171808 w 4171808"/>
              <a:gd name="connsiteY3-98" fmla="*/ 2725316 h 4169800"/>
              <a:gd name="connsiteX4-99" fmla="*/ 2727324 w 4171808"/>
              <a:gd name="connsiteY4-100" fmla="*/ 4169800 h 4169800"/>
              <a:gd name="connsiteX5-101" fmla="*/ 2055 w 4171808"/>
              <a:gd name="connsiteY5-102" fmla="*/ 4161532 h 4169800"/>
              <a:gd name="connsiteX6-103" fmla="*/ 0 w 4171808"/>
              <a:gd name="connsiteY6-104" fmla="*/ 1531897 h 4169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</a:cxnLst>
            <a:rect l="l" t="t" r="r" b="b"/>
            <a:pathLst>
              <a:path w="4171808" h="4169800">
                <a:moveTo>
                  <a:pt x="0" y="1531897"/>
                </a:moveTo>
                <a:lnTo>
                  <a:pt x="1540784" y="4871"/>
                </a:lnTo>
                <a:lnTo>
                  <a:pt x="4163587" y="0"/>
                </a:lnTo>
                <a:cubicBezTo>
                  <a:pt x="4166327" y="908439"/>
                  <a:pt x="4169068" y="1816877"/>
                  <a:pt x="4171808" y="2725316"/>
                </a:cubicBezTo>
                <a:cubicBezTo>
                  <a:pt x="3468132" y="3464995"/>
                  <a:pt x="3449797" y="3455815"/>
                  <a:pt x="2727324" y="4169800"/>
                </a:cubicBezTo>
                <a:lnTo>
                  <a:pt x="2055" y="4161532"/>
                </a:lnTo>
                <a:lnTo>
                  <a:pt x="0" y="1531897"/>
                </a:lnTo>
                <a:close/>
              </a:path>
            </a:pathLst>
          </a:custGeom>
          <a:solidFill>
            <a:srgbClr val="0973D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9" name="TextBox 52"/>
          <p:cNvSpPr txBox="1"/>
          <p:nvPr/>
        </p:nvSpPr>
        <p:spPr>
          <a:xfrm>
            <a:off x="6509767" y="2416373"/>
            <a:ext cx="46805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项目</a:t>
            </a:r>
            <a:r>
              <a:rPr lang="zh-CN" altLang="en-US" sz="2000" b="1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实现过程</a:t>
            </a: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化整为零，重新组织。我们重新建立了五个小组，分别为需求分析组、前端开发组、后台开发组、测试组、</a:t>
            </a:r>
            <a:r>
              <a:rPr lang="en-US" altLang="zh-CN" sz="10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PPT</a:t>
            </a:r>
            <a:r>
              <a:rPr lang="zh-CN" altLang="en-US" sz="10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制作组，严格按照项目管理流程进行开发。</a:t>
            </a:r>
            <a:endParaRPr lang="en-US" altLang="zh-CN" sz="1000" dirty="0" smtClean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磨合期较短。</a:t>
            </a:r>
            <a:endParaRPr lang="en-US" altLang="zh-CN" sz="10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51868" y="5286388"/>
            <a:ext cx="2717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产出内容进化</a:t>
            </a:r>
            <a:endParaRPr lang="en-US" sz="20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214290"/>
            <a:ext cx="3597397" cy="508441"/>
            <a:chOff x="0" y="214290"/>
            <a:chExt cx="3597397" cy="508441"/>
          </a:xfrm>
        </p:grpSpPr>
        <p:sp>
          <p:nvSpPr>
            <p:cNvPr id="3" name="矩形 2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5" name="TextBox 26"/>
            <p:cNvSpPr txBox="1"/>
            <p:nvPr/>
          </p:nvSpPr>
          <p:spPr>
            <a:xfrm>
              <a:off x="880232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项目实现情况</a:t>
              </a:r>
              <a:endParaRPr 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0" y="214290"/>
              <a:ext cx="1023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FAFAFA"/>
                  </a:solidFill>
                  <a:latin typeface="Bebas"/>
                </a:rPr>
                <a:t>2.4</a:t>
              </a:r>
              <a:endParaRPr lang="zh-CN" altLang="en-US" sz="2400" dirty="0">
                <a:solidFill>
                  <a:srgbClr val="FAFAFA"/>
                </a:solidFill>
                <a:latin typeface="Bebas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0" grpId="0" bldLvl="0" animBg="1"/>
      <p:bldP spid="52" grpId="0" bldLvl="0" animBg="1"/>
      <p:bldP spid="53" grpId="0"/>
      <p:bldP spid="51" grpId="0" bldLvl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Administrator\Desktop\570c59b74bfc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4237"/>
            <a:ext cx="12190413" cy="69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flipV="1">
            <a:off x="0" y="-43925"/>
            <a:ext cx="12190413" cy="6901925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8" name="矩形 27"/>
          <p:cNvSpPr/>
          <p:nvPr/>
        </p:nvSpPr>
        <p:spPr>
          <a:xfrm rot="2700000">
            <a:off x="4768432" y="1816161"/>
            <a:ext cx="2695015" cy="2659032"/>
          </a:xfrm>
          <a:prstGeom prst="rect">
            <a:avLst/>
          </a:prstGeom>
          <a:solidFill>
            <a:srgbClr val="FAFAFA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0" name="TextBox 59"/>
          <p:cNvSpPr>
            <a:spLocks noChangeArrowheads="1"/>
          </p:cNvSpPr>
          <p:nvPr/>
        </p:nvSpPr>
        <p:spPr bwMode="auto">
          <a:xfrm flipH="1">
            <a:off x="5231110" y="2204864"/>
            <a:ext cx="17137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03</a:t>
            </a: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4629140" y="3169875"/>
            <a:ext cx="318431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sz="36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困难及解决方案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0012" y="214290"/>
            <a:ext cx="3517385" cy="508441"/>
            <a:chOff x="80012" y="214290"/>
            <a:chExt cx="3517385" cy="508441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3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32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问题</a:t>
              </a:r>
              <a:r>
                <a:rPr lang="en-US" altLang="zh-CN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&amp;</a:t>
              </a:r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解决</a:t>
              </a:r>
              <a:endParaRPr lang="en-US" altLang="zh-CN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451736" y="3500438"/>
            <a:ext cx="964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FF0000"/>
                </a:solidFill>
              </a:rPr>
              <a:t>凡是能解决的困难都不是困难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4546" y="1714488"/>
            <a:ext cx="500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当我问到各组在工作过程中有什么困难的时候，他们这样说：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4624388" y="2204864"/>
            <a:ext cx="2889250" cy="2564532"/>
            <a:chOff x="4624388" y="2080667"/>
            <a:chExt cx="2889250" cy="2564532"/>
          </a:xfrm>
        </p:grpSpPr>
        <p:cxnSp>
          <p:nvCxnSpPr>
            <p:cNvPr id="114" name="直接连接符 5"/>
            <p:cNvCxnSpPr>
              <a:cxnSpLocks noChangeShapeType="1"/>
            </p:cNvCxnSpPr>
            <p:nvPr/>
          </p:nvCxnSpPr>
          <p:spPr bwMode="auto">
            <a:xfrm>
              <a:off x="4624388" y="3376811"/>
              <a:ext cx="2889250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直接连接符 12"/>
            <p:cNvCxnSpPr>
              <a:cxnSpLocks noChangeShapeType="1"/>
            </p:cNvCxnSpPr>
            <p:nvPr/>
          </p:nvCxnSpPr>
          <p:spPr bwMode="auto">
            <a:xfrm>
              <a:off x="5195888" y="3068960"/>
              <a:ext cx="1800225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" name="肘形连接符 13"/>
            <p:cNvCxnSpPr>
              <a:cxnSpLocks noChangeShapeType="1"/>
              <a:stCxn id="125" idx="6"/>
            </p:cNvCxnSpPr>
            <p:nvPr/>
          </p:nvCxnSpPr>
          <p:spPr bwMode="auto">
            <a:xfrm>
              <a:off x="4624388" y="2080667"/>
              <a:ext cx="571500" cy="90805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肘形连接符 14"/>
            <p:cNvCxnSpPr>
              <a:cxnSpLocks noChangeShapeType="1"/>
              <a:stCxn id="123" idx="2"/>
            </p:cNvCxnSpPr>
            <p:nvPr/>
          </p:nvCxnSpPr>
          <p:spPr bwMode="auto">
            <a:xfrm rot="10800000" flipV="1">
              <a:off x="6996113" y="2080667"/>
              <a:ext cx="517525" cy="908050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直接连接符 16"/>
            <p:cNvCxnSpPr>
              <a:cxnSpLocks noChangeShapeType="1"/>
            </p:cNvCxnSpPr>
            <p:nvPr/>
          </p:nvCxnSpPr>
          <p:spPr bwMode="auto">
            <a:xfrm>
              <a:off x="5195888" y="3861048"/>
              <a:ext cx="1800225" cy="0"/>
            </a:xfrm>
            <a:prstGeom prst="line">
              <a:avLst/>
            </a:prstGeom>
            <a:noFill/>
            <a:ln w="12700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" name="肘形连接符 17"/>
            <p:cNvCxnSpPr>
              <a:cxnSpLocks noChangeShapeType="1"/>
              <a:stCxn id="126" idx="6"/>
            </p:cNvCxnSpPr>
            <p:nvPr/>
          </p:nvCxnSpPr>
          <p:spPr bwMode="auto">
            <a:xfrm flipV="1">
              <a:off x="4624388" y="3802237"/>
              <a:ext cx="571500" cy="842962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肘形连接符 18"/>
            <p:cNvCxnSpPr>
              <a:cxnSpLocks noChangeShapeType="1"/>
              <a:stCxn id="124" idx="2"/>
            </p:cNvCxnSpPr>
            <p:nvPr/>
          </p:nvCxnSpPr>
          <p:spPr bwMode="auto">
            <a:xfrm rot="10800000">
              <a:off x="6996113" y="3802237"/>
              <a:ext cx="517525" cy="842962"/>
            </a:xfrm>
            <a:prstGeom prst="bentConnector2">
              <a:avLst/>
            </a:prstGeom>
            <a:noFill/>
            <a:ln w="12700">
              <a:solidFill>
                <a:srgbClr val="BFBFB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1" name="椭圆 3"/>
          <p:cNvSpPr>
            <a:spLocks noChangeAspect="1" noChangeArrowheads="1"/>
          </p:cNvSpPr>
          <p:nvPr/>
        </p:nvSpPr>
        <p:spPr bwMode="auto">
          <a:xfrm>
            <a:off x="7513638" y="3127971"/>
            <a:ext cx="720725" cy="72072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5</a:t>
            </a:r>
            <a:endParaRPr lang="zh-CN" altLang="en-US" sz="2800" dirty="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sp>
        <p:nvSpPr>
          <p:cNvPr id="122" name="椭圆 4"/>
          <p:cNvSpPr>
            <a:spLocks noChangeAspect="1" noChangeArrowheads="1"/>
          </p:cNvSpPr>
          <p:nvPr/>
        </p:nvSpPr>
        <p:spPr bwMode="auto">
          <a:xfrm>
            <a:off x="3905250" y="3127971"/>
            <a:ext cx="719138" cy="72072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sp>
        <p:nvSpPr>
          <p:cNvPr id="123" name="椭圆 7"/>
          <p:cNvSpPr>
            <a:spLocks noChangeAspect="1" noChangeArrowheads="1"/>
          </p:cNvSpPr>
          <p:nvPr/>
        </p:nvSpPr>
        <p:spPr bwMode="auto">
          <a:xfrm>
            <a:off x="7513638" y="1748433"/>
            <a:ext cx="720725" cy="72072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sp>
        <p:nvSpPr>
          <p:cNvPr id="124" name="椭圆 8"/>
          <p:cNvSpPr>
            <a:spLocks noChangeAspect="1" noChangeArrowheads="1"/>
          </p:cNvSpPr>
          <p:nvPr/>
        </p:nvSpPr>
        <p:spPr bwMode="auto">
          <a:xfrm>
            <a:off x="7513638" y="4509096"/>
            <a:ext cx="720725" cy="719137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6</a:t>
            </a:r>
            <a:endParaRPr lang="zh-CN" altLang="en-US" sz="280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sp>
        <p:nvSpPr>
          <p:cNvPr id="125" name="椭圆 9"/>
          <p:cNvSpPr>
            <a:spLocks noChangeAspect="1" noChangeArrowheads="1"/>
          </p:cNvSpPr>
          <p:nvPr/>
        </p:nvSpPr>
        <p:spPr bwMode="auto">
          <a:xfrm>
            <a:off x="3905250" y="1748433"/>
            <a:ext cx="719138" cy="720725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1</a:t>
            </a:r>
            <a:endParaRPr lang="zh-CN" altLang="en-US" sz="280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sp>
        <p:nvSpPr>
          <p:cNvPr id="126" name="椭圆 10"/>
          <p:cNvSpPr>
            <a:spLocks noChangeAspect="1" noChangeArrowheads="1"/>
          </p:cNvSpPr>
          <p:nvPr/>
        </p:nvSpPr>
        <p:spPr bwMode="auto">
          <a:xfrm>
            <a:off x="3905250" y="4509096"/>
            <a:ext cx="719138" cy="719137"/>
          </a:xfrm>
          <a:prstGeom prst="ellipse">
            <a:avLst/>
          </a:prstGeom>
          <a:solidFill>
            <a:srgbClr val="0973D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Bebas" pitchFamily="2" charset="0"/>
                <a:sym typeface="Bebas" pitchFamily="2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Bebas" pitchFamily="2" charset="0"/>
              <a:sym typeface="Bebas" pitchFamily="2" charset="0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141591" y="1628800"/>
            <a:ext cx="2723823" cy="561287"/>
            <a:chOff x="2194266" y="1321493"/>
            <a:chExt cx="927734" cy="561287"/>
          </a:xfrm>
        </p:grpSpPr>
        <p:sp>
          <p:nvSpPr>
            <p:cNvPr id="128" name="矩形 127"/>
            <p:cNvSpPr/>
            <p:nvPr/>
          </p:nvSpPr>
          <p:spPr>
            <a:xfrm>
              <a:off x="2194266" y="1321493"/>
              <a:ext cx="9277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合作不规范，学员两行泪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288093" y="1636559"/>
              <a:ext cx="833881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跌跌撞撞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417067" y="2972240"/>
            <a:ext cx="2448401" cy="715176"/>
            <a:chOff x="2288094" y="1321493"/>
            <a:chExt cx="833925" cy="715176"/>
          </a:xfrm>
        </p:grpSpPr>
        <p:sp>
          <p:nvSpPr>
            <p:cNvPr id="131" name="矩形 130"/>
            <p:cNvSpPr/>
            <p:nvPr/>
          </p:nvSpPr>
          <p:spPr>
            <a:xfrm>
              <a:off x="2666014" y="1321493"/>
              <a:ext cx="456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跨域是个啥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2288094" y="1636559"/>
              <a:ext cx="83388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最悲惨的事情是当问题出现了，而你连这个问题叫什么都不知道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1417067" y="4412400"/>
            <a:ext cx="2448317" cy="869064"/>
            <a:chOff x="2288094" y="1321493"/>
            <a:chExt cx="833897" cy="869064"/>
          </a:xfrm>
        </p:grpSpPr>
        <p:sp>
          <p:nvSpPr>
            <p:cNvPr id="134" name="矩形 133"/>
            <p:cNvSpPr/>
            <p:nvPr/>
          </p:nvSpPr>
          <p:spPr>
            <a:xfrm>
              <a:off x="2430122" y="1321493"/>
              <a:ext cx="691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我的接口哪里去了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288094" y="1636559"/>
              <a:ext cx="833882" cy="55399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由于年过得挺好，所以手生了不少，效率也降低了很多。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  <a:p>
              <a:pPr algn="r"/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257827" y="1628800"/>
            <a:ext cx="2448272" cy="715176"/>
            <a:chOff x="2288094" y="1321493"/>
            <a:chExt cx="833882" cy="715176"/>
          </a:xfrm>
        </p:grpSpPr>
        <p:sp>
          <p:nvSpPr>
            <p:cNvPr id="137" name="矩形 136"/>
            <p:cNvSpPr/>
            <p:nvPr/>
          </p:nvSpPr>
          <p:spPr>
            <a:xfrm>
              <a:off x="2288094" y="1321493"/>
              <a:ext cx="770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快速迭代，快速磨合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2288094" y="1636559"/>
              <a:ext cx="83388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还能怎么办，硬着头皮上呗。做着做着就顺溜了。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257827" y="2972240"/>
            <a:ext cx="2448272" cy="715176"/>
            <a:chOff x="2288094" y="1321493"/>
            <a:chExt cx="833882" cy="715176"/>
          </a:xfrm>
        </p:grpSpPr>
        <p:sp>
          <p:nvSpPr>
            <p:cNvPr id="140" name="矩形 139"/>
            <p:cNvSpPr/>
            <p:nvPr/>
          </p:nvSpPr>
          <p:spPr>
            <a:xfrm>
              <a:off x="2288094" y="1321493"/>
              <a:ext cx="61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内事不决问度娘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2288094" y="1636559"/>
              <a:ext cx="833882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度娘虽然脾气很好，但是为了节省时间，我们还是问一遍就记住得了。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8257827" y="4412400"/>
            <a:ext cx="2448272" cy="561287"/>
            <a:chOff x="2288094" y="1321493"/>
            <a:chExt cx="833882" cy="561287"/>
          </a:xfrm>
        </p:grpSpPr>
        <p:sp>
          <p:nvSpPr>
            <p:cNvPr id="143" name="矩形 142"/>
            <p:cNvSpPr/>
            <p:nvPr/>
          </p:nvSpPr>
          <p:spPr>
            <a:xfrm>
              <a:off x="2288094" y="1321493"/>
              <a:ext cx="61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无他，唯手熟尔</a:t>
              </a:r>
              <a:endParaRPr lang="zh-CN" altLang="en-US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2288094" y="1636559"/>
              <a:ext cx="833882" cy="24622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cs typeface="Segoe UI" panose="020B0502040204020203" pitchFamily="34" charset="0"/>
                  <a:sym typeface="Bebas" pitchFamily="2" charset="0"/>
                </a:rPr>
                <a:t>下一个码神就是你。</a:t>
              </a:r>
              <a:endParaRPr lang="en-US" altLang="zh-CN" sz="100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Segoe UI" panose="020B0502040204020203" pitchFamily="34" charset="0"/>
                <a:sym typeface="Bebas" pitchFamily="2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012" y="240939"/>
            <a:ext cx="3547743" cy="481792"/>
            <a:chOff x="80012" y="240939"/>
            <a:chExt cx="3547743" cy="481792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3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52691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问题</a:t>
              </a:r>
              <a:r>
                <a:rPr lang="en-US" altLang="zh-CN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&amp;</a:t>
              </a:r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解决</a:t>
              </a:r>
              <a:endParaRPr lang="zh-CN" alt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4906281" y="2420888"/>
            <a:ext cx="2341053" cy="648072"/>
          </a:xfrm>
          <a:prstGeom prst="rect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团队</a:t>
            </a:r>
            <a:endParaRPr lang="zh-CN" altLang="en-US" sz="2000" b="1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06281" y="3140968"/>
            <a:ext cx="2341053" cy="648072"/>
          </a:xfrm>
          <a:prstGeom prst="rect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技术</a:t>
            </a:r>
            <a:endParaRPr lang="zh-CN" altLang="en-US" sz="2000" b="1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06281" y="3861048"/>
            <a:ext cx="2341053" cy="648072"/>
          </a:xfrm>
          <a:prstGeom prst="rect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熟练度</a:t>
            </a:r>
            <a:endParaRPr lang="zh-CN" altLang="en-US" sz="2000" b="1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46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2700000">
            <a:off x="270371" y="240939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5" name="TextBox 59"/>
          <p:cNvSpPr>
            <a:spLocks noChangeArrowheads="1"/>
          </p:cNvSpPr>
          <p:nvPr/>
        </p:nvSpPr>
        <p:spPr bwMode="auto">
          <a:xfrm flipH="1">
            <a:off x="80012" y="257489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X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0630" y="252691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工作目标</a:t>
            </a:r>
            <a:endParaRPr lang="en-US" sz="24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39022" y="1992945"/>
            <a:ext cx="7848872" cy="504056"/>
          </a:xfrm>
          <a:prstGeom prst="rect">
            <a:avLst/>
          </a:prstGeom>
          <a:solidFill>
            <a:srgbClr val="097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写</a:t>
            </a:r>
            <a:r>
              <a:rPr lang="zh-CN" altLang="en-US" sz="2000" b="1" dirty="0" smtClean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在前面</a:t>
            </a:r>
            <a:r>
              <a:rPr lang="zh-CN" altLang="en-US" sz="2000" b="1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的话</a:t>
            </a:r>
          </a:p>
        </p:txBody>
      </p:sp>
      <p:pic>
        <p:nvPicPr>
          <p:cNvPr id="11" name="06_Laptop_Top View.psd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405818" y="1353217"/>
            <a:ext cx="4608512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5"/>
          <p:cNvSpPr/>
          <p:nvPr/>
        </p:nvSpPr>
        <p:spPr bwMode="auto">
          <a:xfrm>
            <a:off x="5519142" y="2636912"/>
            <a:ext cx="6084676" cy="204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我们设计的移动集团故障单创建模块，是一款对应于中国各地移动设备服务出现的各种故障进行收录统计，并提醒开发人员和运维人员进行系统维护的一款软件。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  <a:sym typeface="Bebas" pitchFamily="2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10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Administrator\Desktop\570c59b74bfc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4237"/>
            <a:ext cx="12190413" cy="69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flipV="1">
            <a:off x="0" y="-14238"/>
            <a:ext cx="12190413" cy="6901925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8" name="矩形 27"/>
          <p:cNvSpPr/>
          <p:nvPr/>
        </p:nvSpPr>
        <p:spPr>
          <a:xfrm rot="2700000">
            <a:off x="4773702" y="1803440"/>
            <a:ext cx="2659032" cy="2659032"/>
          </a:xfrm>
          <a:prstGeom prst="rect">
            <a:avLst/>
          </a:prstGeom>
          <a:solidFill>
            <a:srgbClr val="FAFAFA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0" name="TextBox 59"/>
          <p:cNvSpPr>
            <a:spLocks noChangeArrowheads="1"/>
          </p:cNvSpPr>
          <p:nvPr/>
        </p:nvSpPr>
        <p:spPr bwMode="auto">
          <a:xfrm flipH="1">
            <a:off x="5231110" y="2204864"/>
            <a:ext cx="17137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04</a:t>
            </a: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4511030" y="2933655"/>
            <a:ext cx="318431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sz="36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工作总结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012" y="240939"/>
            <a:ext cx="3547794" cy="481792"/>
            <a:chOff x="80012" y="240939"/>
            <a:chExt cx="3547794" cy="481792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4.1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630" y="252691"/>
              <a:ext cx="271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规划实现关键</a:t>
              </a:r>
            </a:p>
          </p:txBody>
        </p:sp>
      </p:grpSp>
      <p:sp>
        <p:nvSpPr>
          <p:cNvPr id="7" name="Freeform 25"/>
          <p:cNvSpPr>
            <a:spLocks noEditPoints="1"/>
          </p:cNvSpPr>
          <p:nvPr/>
        </p:nvSpPr>
        <p:spPr bwMode="auto">
          <a:xfrm flipH="1">
            <a:off x="1486694" y="1670726"/>
            <a:ext cx="715219" cy="674948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solidFill>
            <a:srgbClr val="0973DD"/>
          </a:solidFill>
          <a:ln w="9525">
            <a:noFill/>
            <a:rou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8" name="Freeform 48"/>
          <p:cNvSpPr>
            <a:spLocks noEditPoints="1"/>
          </p:cNvSpPr>
          <p:nvPr/>
        </p:nvSpPr>
        <p:spPr bwMode="auto">
          <a:xfrm>
            <a:off x="9936769" y="2663000"/>
            <a:ext cx="739636" cy="606995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solidFill>
            <a:srgbClr val="0973DD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09845" y="1484784"/>
            <a:ext cx="2887167" cy="938779"/>
            <a:chOff x="6137721" y="568403"/>
            <a:chExt cx="2435756" cy="1079946"/>
          </a:xfrm>
        </p:grpSpPr>
        <p:sp>
          <p:nvSpPr>
            <p:cNvPr id="10" name="矩形 9"/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rgbClr val="0973D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8158" y="832648"/>
              <a:ext cx="1021312" cy="460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需求分析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09845" y="2572776"/>
            <a:ext cx="2887167" cy="938779"/>
            <a:chOff x="6137721" y="2051523"/>
            <a:chExt cx="2435756" cy="1079946"/>
          </a:xfrm>
        </p:grpSpPr>
        <p:sp>
          <p:nvSpPr>
            <p:cNvPr id="13" name="矩形 12"/>
            <p:cNvSpPr/>
            <p:nvPr/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solidFill>
              <a:srgbClr val="0973D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88158" y="2379057"/>
              <a:ext cx="1021312" cy="460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 smtClean="0">
                  <a:solidFill>
                    <a:prstClr val="white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前端开发</a:t>
              </a:r>
              <a:endParaRPr lang="zh-CN" altLang="en-US" sz="2000" b="1" kern="0" dirty="0">
                <a:solidFill>
                  <a:prstClr val="white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09845" y="3660767"/>
            <a:ext cx="2887167" cy="938779"/>
            <a:chOff x="3354122" y="2866496"/>
            <a:chExt cx="2435756" cy="792000"/>
          </a:xfrm>
        </p:grpSpPr>
        <p:sp>
          <p:nvSpPr>
            <p:cNvPr id="16" name="矩形 15"/>
            <p:cNvSpPr/>
            <p:nvPr/>
          </p:nvSpPr>
          <p:spPr>
            <a:xfrm>
              <a:off x="3354122" y="2866496"/>
              <a:ext cx="2435756" cy="792000"/>
            </a:xfrm>
            <a:prstGeom prst="rect">
              <a:avLst/>
            </a:prstGeom>
            <a:solidFill>
              <a:srgbClr val="0973D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04559" y="3092846"/>
              <a:ext cx="1021312" cy="337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 smtClean="0">
                  <a:solidFill>
                    <a:prstClr val="white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后台开发</a:t>
              </a:r>
              <a:endParaRPr lang="zh-CN" altLang="en-US" sz="2000" b="1" kern="0" dirty="0">
                <a:solidFill>
                  <a:prstClr val="white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09845" y="4748759"/>
            <a:ext cx="2887167" cy="938779"/>
            <a:chOff x="3354122" y="3804699"/>
            <a:chExt cx="2435756" cy="792000"/>
          </a:xfrm>
        </p:grpSpPr>
        <p:sp>
          <p:nvSpPr>
            <p:cNvPr id="19" name="矩形 18"/>
            <p:cNvSpPr/>
            <p:nvPr/>
          </p:nvSpPr>
          <p:spPr>
            <a:xfrm>
              <a:off x="3354122" y="3804699"/>
              <a:ext cx="2435756" cy="792000"/>
            </a:xfrm>
            <a:prstGeom prst="rect">
              <a:avLst/>
            </a:prstGeom>
            <a:solidFill>
              <a:srgbClr val="0973D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45634" y="4017195"/>
              <a:ext cx="588552" cy="337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 smtClean="0">
                  <a:solidFill>
                    <a:prstClr val="white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测试</a:t>
              </a:r>
              <a:endParaRPr lang="zh-CN" altLang="en-US" sz="2000" b="1" kern="0" dirty="0">
                <a:solidFill>
                  <a:prstClr val="white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2383452" y="1484784"/>
            <a:ext cx="2133826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 w="sm" len="sm"/>
          </a:ln>
          <a:effectLst/>
        </p:spPr>
      </p:cxnSp>
      <p:cxnSp>
        <p:nvCxnSpPr>
          <p:cNvPr id="22" name="直接连接符 21"/>
          <p:cNvCxnSpPr/>
          <p:nvPr/>
        </p:nvCxnSpPr>
        <p:spPr>
          <a:xfrm flipH="1">
            <a:off x="7589783" y="2572776"/>
            <a:ext cx="2133826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 w="sm" len="sm"/>
          </a:ln>
          <a:effectLst/>
        </p:spPr>
      </p:cxnSp>
      <p:sp>
        <p:nvSpPr>
          <p:cNvPr id="23" name="Freeform 24"/>
          <p:cNvSpPr>
            <a:spLocks noEditPoints="1"/>
          </p:cNvSpPr>
          <p:nvPr/>
        </p:nvSpPr>
        <p:spPr bwMode="auto">
          <a:xfrm flipH="1">
            <a:off x="1576102" y="3833857"/>
            <a:ext cx="536403" cy="571273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0973DD"/>
          </a:solidFill>
          <a:ln w="9525">
            <a:noFill/>
            <a:rou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9" name="Freeform 73"/>
          <p:cNvSpPr>
            <a:spLocks noEditPoints="1"/>
          </p:cNvSpPr>
          <p:nvPr/>
        </p:nvSpPr>
        <p:spPr bwMode="auto">
          <a:xfrm>
            <a:off x="9935376" y="4910975"/>
            <a:ext cx="742422" cy="605856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solidFill>
            <a:srgbClr val="0973DD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2383452" y="3660767"/>
            <a:ext cx="2133826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 w="sm" len="sm"/>
          </a:ln>
          <a:effectLst/>
        </p:spPr>
      </p:cxnSp>
      <p:cxnSp>
        <p:nvCxnSpPr>
          <p:cNvPr id="31" name="直接连接符 30"/>
          <p:cNvCxnSpPr/>
          <p:nvPr/>
        </p:nvCxnSpPr>
        <p:spPr>
          <a:xfrm flipH="1">
            <a:off x="7589783" y="4748759"/>
            <a:ext cx="2133826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headEnd type="oval" w="sm" len="sm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2284787" y="1556792"/>
            <a:ext cx="2298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综合来看，需求分析是绝对的灵魂，同时也是任务最重的那个。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07374" y="2649686"/>
            <a:ext cx="229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设计出好看界面只是迈向大牛的第一步。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78782" y="3729806"/>
            <a:ext cx="229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里子得兜住了，才能让软件好看又能干。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07374" y="4809926"/>
            <a:ext cx="2298251" cy="33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逼着我们成长的良师益友。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2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3" grpId="0" animBg="1"/>
      <p:bldP spid="29" grpId="0" animBg="1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0012" y="240939"/>
            <a:ext cx="3547794" cy="481792"/>
            <a:chOff x="80012" y="240939"/>
            <a:chExt cx="3547794" cy="481792"/>
          </a:xfrm>
        </p:grpSpPr>
        <p:sp>
          <p:nvSpPr>
            <p:cNvPr id="3" name="矩形 2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4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4.2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0630" y="252691"/>
              <a:ext cx="2717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团队工作</a:t>
              </a:r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回顾</a:t>
              </a:r>
              <a:endParaRPr 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66446" y="571480"/>
            <a:ext cx="271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团队工作</a:t>
            </a:r>
            <a:r>
              <a:rPr lang="zh-CN" alt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回顾</a:t>
            </a:r>
            <a:endParaRPr lang="en-US" sz="20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cxnSp>
        <p:nvCxnSpPr>
          <p:cNvPr id="11" name="直接连接符 10"/>
          <p:cNvCxnSpPr>
            <a:stCxn id="9" idx="2"/>
          </p:cNvCxnSpPr>
          <p:nvPr/>
        </p:nvCxnSpPr>
        <p:spPr>
          <a:xfrm rot="5400000">
            <a:off x="3081196" y="3914163"/>
            <a:ext cx="5886412" cy="1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24362" y="1571612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我们的不足</a:t>
            </a:r>
            <a:endParaRPr lang="en-US" sz="24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1571612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我们的优点</a:t>
            </a:r>
            <a:endParaRPr lang="en-US" sz="24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0" y="2643182"/>
            <a:ext cx="12190413" cy="3078674"/>
            <a:chOff x="0" y="2643182"/>
            <a:chExt cx="12190413" cy="3078674"/>
          </a:xfrm>
        </p:grpSpPr>
        <p:sp>
          <p:nvSpPr>
            <p:cNvPr id="29" name="矩形 28"/>
            <p:cNvSpPr/>
            <p:nvPr/>
          </p:nvSpPr>
          <p:spPr>
            <a:xfrm>
              <a:off x="0" y="2697520"/>
              <a:ext cx="1665880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020520" y="2751026"/>
              <a:ext cx="1341749" cy="757083"/>
              <a:chOff x="6553657" y="2001622"/>
              <a:chExt cx="1341749" cy="757083"/>
            </a:xfrm>
          </p:grpSpPr>
          <p:sp>
            <p:nvSpPr>
              <p:cNvPr id="31" name="矩形 30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32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01</a:t>
                </a: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0" y="3777640"/>
              <a:ext cx="2241946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543706" y="3831146"/>
              <a:ext cx="1341749" cy="757083"/>
              <a:chOff x="6553657" y="2001622"/>
              <a:chExt cx="1341749" cy="757083"/>
            </a:xfrm>
          </p:grpSpPr>
          <p:sp>
            <p:nvSpPr>
              <p:cNvPr id="35" name="矩形 34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36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02</a:t>
                </a: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0" y="4857760"/>
              <a:ext cx="2726872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47762" y="4911266"/>
              <a:ext cx="1341749" cy="757083"/>
              <a:chOff x="6553657" y="2001622"/>
              <a:chExt cx="1341749" cy="757083"/>
            </a:xfrm>
          </p:grpSpPr>
          <p:sp>
            <p:nvSpPr>
              <p:cNvPr id="39" name="矩形 38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40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03</a:t>
                </a: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10524362" y="2643182"/>
              <a:ext cx="1665880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9881420" y="2714620"/>
              <a:ext cx="1341749" cy="757083"/>
              <a:chOff x="6553657" y="2001622"/>
              <a:chExt cx="1341749" cy="757083"/>
            </a:xfrm>
          </p:grpSpPr>
          <p:sp>
            <p:nvSpPr>
              <p:cNvPr id="43" name="矩形 42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44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01</a:t>
                </a: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9948467" y="3723302"/>
              <a:ext cx="2241946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9309916" y="3794740"/>
              <a:ext cx="1341749" cy="757083"/>
              <a:chOff x="6553657" y="2001622"/>
              <a:chExt cx="1341749" cy="757083"/>
            </a:xfrm>
          </p:grpSpPr>
          <p:sp>
            <p:nvSpPr>
              <p:cNvPr id="47" name="矩形 46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48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02</a:t>
                </a: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9463541" y="4794872"/>
              <a:ext cx="2726872" cy="8640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809850" y="4866310"/>
              <a:ext cx="1341749" cy="757083"/>
              <a:chOff x="6553657" y="2001622"/>
              <a:chExt cx="1341749" cy="757083"/>
            </a:xfrm>
          </p:grpSpPr>
          <p:sp>
            <p:nvSpPr>
              <p:cNvPr id="51" name="矩形 50"/>
              <p:cNvSpPr/>
              <p:nvPr/>
            </p:nvSpPr>
            <p:spPr>
              <a:xfrm rot="2700000">
                <a:off x="6832629" y="2001622"/>
                <a:ext cx="757083" cy="757083"/>
              </a:xfrm>
              <a:prstGeom prst="rect">
                <a:avLst/>
              </a:prstGeom>
              <a:solidFill>
                <a:srgbClr val="0973DD"/>
              </a:solidFill>
              <a:ln w="9525">
                <a:solidFill>
                  <a:srgbClr val="0973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52" name="TextBox 59"/>
              <p:cNvSpPr>
                <a:spLocks noChangeArrowheads="1"/>
              </p:cNvSpPr>
              <p:nvPr/>
            </p:nvSpPr>
            <p:spPr bwMode="auto">
              <a:xfrm flipH="1">
                <a:off x="6553657" y="2134523"/>
                <a:ext cx="134174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Bebas" pitchFamily="2" charset="0"/>
                    <a:ea typeface="微软雅黑" panose="020B0503020204020204" pitchFamily="34" charset="-122"/>
                    <a:sym typeface="Bebas" pitchFamily="2" charset="0"/>
                  </a:rPr>
                  <a:t>03</a:t>
                </a: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308992" y="2786058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勇于挑战</a:t>
            </a:r>
            <a:endParaRPr lang="zh-CN" alt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2880496" y="3929066"/>
            <a:ext cx="3071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团结一心</a:t>
            </a:r>
            <a:endParaRPr lang="zh-CN" alt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3380562" y="5000636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坚持不懈</a:t>
            </a:r>
            <a:endParaRPr lang="zh-CN" alt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8024032" y="2794608"/>
            <a:ext cx="200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心气浮躁</a:t>
            </a:r>
            <a:endParaRPr lang="zh-CN" alt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7595404" y="3857628"/>
            <a:ext cx="22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才疏学浅</a:t>
            </a:r>
            <a:endParaRPr lang="zh-CN" alt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7095338" y="4929198"/>
            <a:ext cx="18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经验不足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62"/>
            <a:ext cx="12190413" cy="6858000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3" name="TextBox 59"/>
          <p:cNvSpPr>
            <a:spLocks noChangeArrowheads="1"/>
          </p:cNvSpPr>
          <p:nvPr/>
        </p:nvSpPr>
        <p:spPr bwMode="auto">
          <a:xfrm flipH="1">
            <a:off x="2530810" y="2420888"/>
            <a:ext cx="7128792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谢谢您的欣赏</a:t>
            </a:r>
            <a:endParaRPr lang="en-US" altLang="zh-CN" sz="5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6" name="Rectangle 4"/>
          <p:cNvSpPr txBox="1">
            <a:spLocks noChangeArrowheads="1"/>
          </p:cNvSpPr>
          <p:nvPr/>
        </p:nvSpPr>
        <p:spPr bwMode="auto">
          <a:xfrm>
            <a:off x="2199005" y="4779010"/>
            <a:ext cx="7396480" cy="37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 smtClean="0"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未来</a:t>
            </a:r>
            <a:r>
              <a:rPr lang="zh-CN" altLang="en-US" sz="1600" b="0" dirty="0"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之星训练营</a:t>
            </a:r>
            <a:r>
              <a:rPr lang="en-US" altLang="zh-CN" sz="1600" b="0" dirty="0"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2</a:t>
            </a:r>
            <a:r>
              <a:rPr lang="zh-CN" altLang="en-US" sz="1600" b="0" dirty="0"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班全体       </a:t>
            </a:r>
            <a:r>
              <a:rPr lang="en-US" altLang="zh-CN" sz="1600" b="0" dirty="0" smtClean="0"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2019.3.1</a:t>
            </a:r>
            <a:endParaRPr lang="en-US" altLang="zh-CN" sz="1600" b="0" dirty="0">
              <a:latin typeface="Bebas" pitchFamily="2" charset="0"/>
              <a:ea typeface="微软雅黑" panose="020B0503020204020204" pitchFamily="34" charset="-122"/>
              <a:cs typeface="Meiryo UI" panose="020B0604030504040204" pitchFamily="34" charset="-128"/>
              <a:sym typeface="Bebas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 rot="2700000">
            <a:off x="5339122" y="-815438"/>
            <a:ext cx="1512168" cy="15121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7" name="矩形 46"/>
          <p:cNvSpPr/>
          <p:nvPr/>
        </p:nvSpPr>
        <p:spPr>
          <a:xfrm rot="2700000">
            <a:off x="5339122" y="6348113"/>
            <a:ext cx="1512168" cy="151216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8" name="矩形 47"/>
          <p:cNvSpPr/>
          <p:nvPr/>
        </p:nvSpPr>
        <p:spPr>
          <a:xfrm rot="2700000">
            <a:off x="5854310" y="5871761"/>
            <a:ext cx="481792" cy="481792"/>
          </a:xfrm>
          <a:prstGeom prst="rect">
            <a:avLst/>
          </a:prstGeom>
          <a:solidFill>
            <a:schemeClr val="bg1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9" name="矩形 48"/>
          <p:cNvSpPr/>
          <p:nvPr/>
        </p:nvSpPr>
        <p:spPr>
          <a:xfrm rot="2700000">
            <a:off x="5955183" y="137891"/>
            <a:ext cx="280046" cy="280046"/>
          </a:xfrm>
          <a:prstGeom prst="rect">
            <a:avLst/>
          </a:prstGeom>
          <a:solidFill>
            <a:schemeClr val="bg1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6" grpId="0" bldLvl="0" animBg="1"/>
      <p:bldP spid="2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2700000">
            <a:off x="1705844" y="2308923"/>
            <a:ext cx="2240276" cy="2240276"/>
          </a:xfrm>
          <a:prstGeom prst="rect">
            <a:avLst/>
          </a:prstGeom>
          <a:noFill/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5" name="矩形 24"/>
          <p:cNvSpPr/>
          <p:nvPr/>
        </p:nvSpPr>
        <p:spPr>
          <a:xfrm rot="2700000">
            <a:off x="2551649" y="2385775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4" name="TextBox 59"/>
          <p:cNvSpPr>
            <a:spLocks noChangeArrowheads="1"/>
          </p:cNvSpPr>
          <p:nvPr/>
        </p:nvSpPr>
        <p:spPr bwMode="auto">
          <a:xfrm flipH="1">
            <a:off x="1237422" y="3143248"/>
            <a:ext cx="3139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目录 </a:t>
            </a:r>
            <a:r>
              <a:rPr lang="en-US" altLang="zh-CN" sz="20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|</a:t>
            </a:r>
            <a:r>
              <a:rPr lang="en-US" altLang="zh-CN" sz="2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</a:t>
            </a:r>
            <a:r>
              <a:rPr lang="en-US" altLang="zh-CN" sz="2400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Contents</a:t>
            </a:r>
            <a:endParaRPr lang="en-US" altLang="zh-CN" sz="2400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6" name="矩形 35"/>
          <p:cNvSpPr/>
          <p:nvPr/>
        </p:nvSpPr>
        <p:spPr>
          <a:xfrm rot="2700000">
            <a:off x="5853517" y="1581707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7" name="TextBox 59"/>
          <p:cNvSpPr>
            <a:spLocks noChangeArrowheads="1"/>
          </p:cNvSpPr>
          <p:nvPr/>
        </p:nvSpPr>
        <p:spPr bwMode="auto">
          <a:xfrm flipH="1">
            <a:off x="5663158" y="1598257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23834" y="1571612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功能成果</a:t>
            </a:r>
            <a:r>
              <a:rPr lang="zh-CN" alt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介绍</a:t>
            </a:r>
          </a:p>
        </p:txBody>
      </p:sp>
      <p:sp>
        <p:nvSpPr>
          <p:cNvPr id="46" name="矩形 45"/>
          <p:cNvSpPr/>
          <p:nvPr/>
        </p:nvSpPr>
        <p:spPr>
          <a:xfrm rot="2700000">
            <a:off x="5853517" y="2661827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47" name="TextBox 59"/>
          <p:cNvSpPr>
            <a:spLocks noChangeArrowheads="1"/>
          </p:cNvSpPr>
          <p:nvPr/>
        </p:nvSpPr>
        <p:spPr bwMode="auto">
          <a:xfrm flipH="1">
            <a:off x="5663158" y="2678377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27253" y="2643182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开发过程</a:t>
            </a:r>
            <a:endParaRPr lang="zh-CN" altLang="en-US" sz="24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5853517" y="3813955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2" name="TextBox 59"/>
          <p:cNvSpPr>
            <a:spLocks noChangeArrowheads="1"/>
          </p:cNvSpPr>
          <p:nvPr/>
        </p:nvSpPr>
        <p:spPr bwMode="auto">
          <a:xfrm flipH="1">
            <a:off x="5663158" y="3830505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27252" y="3857628"/>
            <a:ext cx="335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所遇困难</a:t>
            </a:r>
            <a:r>
              <a:rPr lang="zh-CN" alt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及解决方案</a:t>
            </a:r>
          </a:p>
        </p:txBody>
      </p:sp>
      <p:sp>
        <p:nvSpPr>
          <p:cNvPr id="56" name="矩形 55"/>
          <p:cNvSpPr/>
          <p:nvPr/>
        </p:nvSpPr>
        <p:spPr>
          <a:xfrm rot="2700000">
            <a:off x="5853517" y="4894075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7" name="TextBox 59"/>
          <p:cNvSpPr>
            <a:spLocks noChangeArrowheads="1"/>
          </p:cNvSpPr>
          <p:nvPr/>
        </p:nvSpPr>
        <p:spPr bwMode="auto">
          <a:xfrm flipH="1">
            <a:off x="5663158" y="4910625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23834" y="4929198"/>
            <a:ext cx="2717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工作总结</a:t>
            </a:r>
            <a:endParaRPr lang="zh-CN" altLang="en-US" sz="2400" b="1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6" name="矩形 25"/>
          <p:cNvSpPr/>
          <p:nvPr/>
        </p:nvSpPr>
        <p:spPr>
          <a:xfrm rot="2700000">
            <a:off x="2551649" y="3957410"/>
            <a:ext cx="481792" cy="481792"/>
          </a:xfrm>
          <a:prstGeom prst="rect">
            <a:avLst/>
          </a:prstGeom>
          <a:solidFill>
            <a:srgbClr val="0973DD"/>
          </a:solidFill>
          <a:ln w="9525">
            <a:solidFill>
              <a:srgbClr val="097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4" grpId="0"/>
      <p:bldP spid="36" grpId="0" animBg="1"/>
      <p:bldP spid="37" grpId="0"/>
      <p:bldP spid="46" grpId="0" animBg="1"/>
      <p:bldP spid="47" grpId="0"/>
      <p:bldP spid="51" grpId="0" animBg="1"/>
      <p:bldP spid="52" grpId="0"/>
      <p:bldP spid="56" grpId="0" animBg="1"/>
      <p:bldP spid="57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Administrator\Desktop\570c59b74bfcd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4237"/>
            <a:ext cx="12190413" cy="69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 flipV="1">
            <a:off x="0" y="-14238"/>
            <a:ext cx="12190413" cy="6901925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28" name="矩形 27"/>
          <p:cNvSpPr/>
          <p:nvPr/>
        </p:nvSpPr>
        <p:spPr>
          <a:xfrm rot="2700000">
            <a:off x="4773702" y="1803440"/>
            <a:ext cx="2659032" cy="2659032"/>
          </a:xfrm>
          <a:prstGeom prst="rect">
            <a:avLst/>
          </a:prstGeom>
          <a:solidFill>
            <a:srgbClr val="FAFAFA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30" name="TextBox 59"/>
          <p:cNvSpPr>
            <a:spLocks noChangeArrowheads="1"/>
          </p:cNvSpPr>
          <p:nvPr/>
        </p:nvSpPr>
        <p:spPr bwMode="auto">
          <a:xfrm flipH="1">
            <a:off x="5231110" y="2204864"/>
            <a:ext cx="17137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01</a:t>
            </a: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4511030" y="2933655"/>
            <a:ext cx="3184315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sz="3600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功能</a:t>
            </a:r>
            <a:r>
              <a:rPr lang="zh-CN" altLang="en-US" sz="3600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成果</a:t>
            </a:r>
            <a:r>
              <a:rPr lang="zh-CN" sz="3600" dirty="0" smtClean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cs typeface="Meiryo UI" panose="020B0604030504040204" pitchFamily="34" charset="-128"/>
                <a:sym typeface="Bebas" pitchFamily="2" charset="0"/>
              </a:rPr>
              <a:t>介绍</a:t>
            </a:r>
            <a:endParaRPr lang="zh-CN" sz="3600" dirty="0">
              <a:solidFill>
                <a:srgbClr val="0973DD"/>
              </a:solidFill>
              <a:latin typeface="Bebas" pitchFamily="2" charset="0"/>
              <a:ea typeface="微软雅黑" panose="020B0503020204020204" pitchFamily="34" charset="-122"/>
              <a:cs typeface="Meiryo UI" panose="020B0604030504040204" pitchFamily="34" charset="-128"/>
              <a:sym typeface="Bebas" pitchFamily="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0011" y="218997"/>
            <a:ext cx="3517386" cy="528396"/>
            <a:chOff x="80011" y="218997"/>
            <a:chExt cx="3517386" cy="528396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1" y="218997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1.1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0232" y="285728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项目成果图示</a:t>
              </a: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880232" y="1643050"/>
            <a:ext cx="3888433" cy="667914"/>
            <a:chOff x="7694281" y="2318337"/>
            <a:chExt cx="3321868" cy="667914"/>
          </a:xfrm>
        </p:grpSpPr>
        <p:sp>
          <p:nvSpPr>
            <p:cNvPr id="38" name="TextBox 37"/>
            <p:cNvSpPr txBox="1"/>
            <p:nvPr/>
          </p:nvSpPr>
          <p:spPr>
            <a:xfrm>
              <a:off x="8163822" y="2318337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登陆界面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94281" y="2710661"/>
              <a:ext cx="332186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页面登陆界面图示（背景图采用以中国移动为背景）</a:t>
              </a:r>
            </a:p>
          </p:txBody>
        </p:sp>
      </p:grp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4" name="Group 3"/>
          <p:cNvGrpSpPr/>
          <p:nvPr/>
        </p:nvGrpSpPr>
        <p:grpSpPr>
          <a:xfrm>
            <a:off x="6809586" y="1571612"/>
            <a:ext cx="3888433" cy="1037484"/>
            <a:chOff x="7694281" y="2318337"/>
            <a:chExt cx="3321868" cy="1037484"/>
          </a:xfrm>
        </p:grpSpPr>
        <p:sp>
          <p:nvSpPr>
            <p:cNvPr id="5" name="TextBox 37"/>
            <p:cNvSpPr txBox="1"/>
            <p:nvPr/>
          </p:nvSpPr>
          <p:spPr>
            <a:xfrm>
              <a:off x="8163822" y="2318337"/>
              <a:ext cx="232127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页面按钮界面</a:t>
              </a:r>
            </a:p>
          </p:txBody>
        </p:sp>
        <p:sp>
          <p:nvSpPr>
            <p:cNvPr id="6" name="TextBox 38"/>
            <p:cNvSpPr txBox="1"/>
            <p:nvPr/>
          </p:nvSpPr>
          <p:spPr>
            <a:xfrm>
              <a:off x="7694281" y="2710661"/>
              <a:ext cx="332186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页面按钮颜色图示（按钮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是橙色渐变背景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，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14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号字体，微软雅黑；输入框以灰色为背景色，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14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号微软雅黑；警告语句为红色字体，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16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号字体，微软雅黑）</a:t>
              </a:r>
            </a:p>
          </p:txBody>
        </p:sp>
      </p:grpSp>
      <p:sp>
        <p:nvSpPr>
          <p:cNvPr id="9" name="TextBox 37"/>
          <p:cNvSpPr txBox="1"/>
          <p:nvPr/>
        </p:nvSpPr>
        <p:spPr>
          <a:xfrm>
            <a:off x="665918" y="928670"/>
            <a:ext cx="2717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页面结构图示</a:t>
            </a:r>
          </a:p>
        </p:txBody>
      </p:sp>
      <p:pic>
        <p:nvPicPr>
          <p:cNvPr id="2050" name="图片 5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852" y="2500306"/>
            <a:ext cx="6627319" cy="312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CqoKGFx4k_zqnbo3AAB6fAJ6inc366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8" y="2714620"/>
            <a:ext cx="3346354" cy="40005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7"/>
          <p:cNvSpPr txBox="1"/>
          <p:nvPr/>
        </p:nvSpPr>
        <p:spPr>
          <a:xfrm>
            <a:off x="624205" y="822325"/>
            <a:ext cx="2717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创建故障单界面图示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0012" y="214290"/>
            <a:ext cx="3571238" cy="508441"/>
            <a:chOff x="80012" y="214290"/>
            <a:chExt cx="3571238" cy="508441"/>
          </a:xfrm>
        </p:grpSpPr>
        <p:sp>
          <p:nvSpPr>
            <p:cNvPr id="27" name="TextBox 26"/>
            <p:cNvSpPr txBox="1"/>
            <p:nvPr/>
          </p:nvSpPr>
          <p:spPr>
            <a:xfrm>
              <a:off x="934085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项目成果图示</a:t>
              </a:r>
            </a:p>
          </p:txBody>
        </p:sp>
        <p:sp>
          <p:nvSpPr>
            <p:cNvPr id="3" name="矩形 2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1.1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1027" name="图片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166" y="1285859"/>
            <a:ext cx="11569217" cy="545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80012" y="240939"/>
            <a:ext cx="3547743" cy="506454"/>
            <a:chOff x="80012" y="240939"/>
            <a:chExt cx="3547743" cy="506454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1.2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85728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亮点功能介绍</a:t>
              </a:r>
            </a:p>
          </p:txBody>
        </p:sp>
      </p:grpSp>
      <p:sp>
        <p:nvSpPr>
          <p:cNvPr id="78" name="Rectangle 5"/>
          <p:cNvSpPr/>
          <p:nvPr/>
        </p:nvSpPr>
        <p:spPr bwMode="auto">
          <a:xfrm>
            <a:off x="5736665" y="1924393"/>
            <a:ext cx="5687133" cy="35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 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82" name="Rectangle 5"/>
          <p:cNvSpPr/>
          <p:nvPr/>
        </p:nvSpPr>
        <p:spPr bwMode="auto">
          <a:xfrm>
            <a:off x="5736664" y="3012073"/>
            <a:ext cx="5687133" cy="35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84" name="Rectangle 5"/>
          <p:cNvSpPr/>
          <p:nvPr/>
        </p:nvSpPr>
        <p:spPr bwMode="auto">
          <a:xfrm>
            <a:off x="5740084" y="1018649"/>
            <a:ext cx="5687133" cy="35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5663247" y="1962785"/>
            <a:ext cx="5080000" cy="3077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9875" indent="-269875"/>
            <a:r>
              <a:rPr lang="zh-CN" sz="1400" b="0" dirty="0">
                <a:latin typeface="Times New Roman" panose="02020603050405020304" charset="0"/>
                <a:ea typeface="宋体" panose="02010600030101010101" pitchFamily="2" charset="-122"/>
              </a:rPr>
              <a:t>所有的按钮和标签鼠标移上去就</a:t>
            </a:r>
            <a:r>
              <a:rPr lang="zh-CN" sz="1400" b="1" dirty="0">
                <a:latin typeface="Times New Roman" panose="02020603050405020304" charset="0"/>
                <a:ea typeface="宋体" panose="02010600030101010101" pitchFamily="2" charset="-122"/>
              </a:rPr>
              <a:t>变色</a:t>
            </a:r>
            <a:r>
              <a:rPr lang="zh-CN" sz="1400" b="0" dirty="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sz="1400" dirty="0"/>
          </a:p>
        </p:txBody>
      </p:sp>
      <p:sp>
        <p:nvSpPr>
          <p:cNvPr id="3" name="文本框 2"/>
          <p:cNvSpPr txBox="1"/>
          <p:nvPr/>
        </p:nvSpPr>
        <p:spPr>
          <a:xfrm>
            <a:off x="5523702" y="3071810"/>
            <a:ext cx="4733925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sz="1400" b="0" dirty="0">
                <a:latin typeface="+mn-ea"/>
              </a:rPr>
              <a:t>背景图、</a:t>
            </a:r>
            <a:r>
              <a:rPr lang="en-US" sz="1400" b="0" dirty="0">
                <a:latin typeface="+mn-ea"/>
              </a:rPr>
              <a:t>logo</a:t>
            </a:r>
            <a:r>
              <a:rPr lang="zh-CN" sz="1400" b="0" dirty="0">
                <a:latin typeface="+mn-ea"/>
              </a:rPr>
              <a:t>：这个</a:t>
            </a:r>
            <a:r>
              <a:rPr lang="en-US" sz="1400" b="0" dirty="0">
                <a:latin typeface="+mn-ea"/>
              </a:rPr>
              <a:t>logo</a:t>
            </a:r>
            <a:r>
              <a:rPr lang="zh-CN" sz="1400" b="0" dirty="0">
                <a:latin typeface="+mn-ea"/>
              </a:rPr>
              <a:t>我们将提供，中国移动的图标。</a:t>
            </a:r>
            <a:endParaRPr lang="zh-CN" altLang="en-US" sz="14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66578" y="1056496"/>
            <a:ext cx="5080000" cy="3077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69875" indent="-269875"/>
            <a:r>
              <a:rPr lang="zh-CN" sz="1400" b="0" dirty="0">
                <a:latin typeface="+mn-ea"/>
              </a:rPr>
              <a:t>故障发生的日期。（使用</a:t>
            </a:r>
            <a:r>
              <a:rPr lang="en-US" sz="1400" b="0" dirty="0">
                <a:latin typeface="+mn-ea"/>
              </a:rPr>
              <a:t>date</a:t>
            </a:r>
            <a:r>
              <a:rPr lang="zh-CN" sz="1400" b="0" dirty="0">
                <a:latin typeface="+mn-ea"/>
              </a:rPr>
              <a:t>插件）</a:t>
            </a:r>
            <a:endParaRPr lang="zh-CN" altLang="en-US" sz="14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66578" y="5064443"/>
            <a:ext cx="5080000" cy="7386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1400" b="0" dirty="0">
                <a:latin typeface="Times New Roman" panose="02020603050405020304" charset="0"/>
                <a:ea typeface="宋体" panose="02010600030101010101" pitchFamily="2" charset="-122"/>
              </a:rPr>
              <a:t>山东分支，安徽分支，上海分支，北京分支等等最好</a:t>
            </a:r>
            <a:r>
              <a:rPr lang="zh-CN" sz="1400" b="0" dirty="0" smtClean="0">
                <a:latin typeface="Times New Roman" panose="02020603050405020304" charset="0"/>
                <a:ea typeface="宋体" panose="02010600030101010101" pitchFamily="2" charset="-122"/>
              </a:rPr>
              <a:t>多加</a:t>
            </a:r>
            <a:r>
              <a:rPr lang="zh-CN" altLang="en-US" sz="1400" b="0" dirty="0" smtClean="0">
                <a:latin typeface="Times New Roman" panose="02020603050405020304" charset="0"/>
                <a:ea typeface="宋体" panose="02010600030101010101" pitchFamily="2" charset="-122"/>
              </a:rPr>
              <a:t>几个</a:t>
            </a:r>
            <a:r>
              <a:rPr lang="zh-CN" sz="1400" b="0" dirty="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（</a:t>
            </a:r>
            <a:r>
              <a:rPr lang="zh-CN" sz="1400" b="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特别注意如果不选择的话是出现“请选择”字项，参考登陆界面字段）。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300826" y="4286256"/>
            <a:ext cx="50800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1400" b="0" dirty="0">
                <a:latin typeface="Times New Roman" panose="02020603050405020304" charset="0"/>
                <a:ea typeface="宋体" panose="02010600030101010101" pitchFamily="2" charset="-122"/>
              </a:rPr>
              <a:t>系统类型：图中给出的订单中心等四类。</a:t>
            </a:r>
            <a:r>
              <a:rPr lang="zh-CN" sz="1400" b="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要求点击之后是复制过去，而不是移动过去。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8728" y="5250815"/>
            <a:ext cx="5080000" cy="7386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1400" b="0" dirty="0" smtClean="0">
                <a:latin typeface="+mn-ea"/>
              </a:rPr>
              <a:t>增加</a:t>
            </a:r>
            <a:r>
              <a:rPr lang="zh-CN" sz="1400" b="0" dirty="0">
                <a:latin typeface="+mn-ea"/>
              </a:rPr>
              <a:t>和删除：主要针对本次故障影响系统，把对系统的</a:t>
            </a:r>
            <a:r>
              <a:rPr lang="zh-CN" sz="1400" b="0" dirty="0" smtClean="0">
                <a:latin typeface="+mn-ea"/>
              </a:rPr>
              <a:t>影响在故障</a:t>
            </a:r>
            <a:r>
              <a:rPr lang="zh-CN" sz="1400" b="0" dirty="0">
                <a:latin typeface="+mn-ea"/>
              </a:rPr>
              <a:t>影响系统中添加或删除。（可选项：当右边框为空时，删除按钮无法被选中）。</a:t>
            </a:r>
            <a:endParaRPr lang="zh-CN" altLang="en-US" sz="1400" dirty="0">
              <a:latin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89789" y="571480"/>
            <a:ext cx="7537029" cy="4592985"/>
            <a:chOff x="289789" y="571480"/>
            <a:chExt cx="7537029" cy="4592985"/>
          </a:xfrm>
        </p:grpSpPr>
        <p:sp>
          <p:nvSpPr>
            <p:cNvPr id="77" name="Text Box 7"/>
            <p:cNvSpPr txBox="1">
              <a:spLocks noChangeArrowheads="1"/>
            </p:cNvSpPr>
            <p:nvPr/>
          </p:nvSpPr>
          <p:spPr bwMode="gray">
            <a:xfrm>
              <a:off x="5663159" y="1477224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按钮及标签</a:t>
              </a:r>
            </a:p>
          </p:txBody>
        </p:sp>
        <p:sp>
          <p:nvSpPr>
            <p:cNvPr id="81" name="Text Box 7"/>
            <p:cNvSpPr txBox="1">
              <a:spLocks noChangeArrowheads="1"/>
            </p:cNvSpPr>
            <p:nvPr/>
          </p:nvSpPr>
          <p:spPr bwMode="gray">
            <a:xfrm>
              <a:off x="5663158" y="2564904"/>
              <a:ext cx="2160240" cy="307777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微软雅黑" pitchFamily="34" charset="-122"/>
                  <a:ea typeface="微软雅黑" pitchFamily="34" charset="-122"/>
                  <a:sym typeface="Bebas" pitchFamily="2" charset="0"/>
                </a:rPr>
                <a:t>背景图</a:t>
              </a:r>
              <a:r>
                <a:rPr lang="en-US" altLang="zh-CN" sz="1400" b="1" dirty="0">
                  <a:solidFill>
                    <a:srgbClr val="0973DD"/>
                  </a:solidFill>
                  <a:latin typeface="微软雅黑" pitchFamily="34" charset="-122"/>
                  <a:ea typeface="微软雅黑" pitchFamily="34" charset="-122"/>
                  <a:sym typeface="Bebas" pitchFamily="2" charset="0"/>
                </a:rPr>
                <a:t>logo</a:t>
              </a:r>
            </a:p>
          </p:txBody>
        </p:sp>
        <p:sp>
          <p:nvSpPr>
            <p:cNvPr id="83" name="Text Box 7"/>
            <p:cNvSpPr txBox="1">
              <a:spLocks noChangeArrowheads="1"/>
            </p:cNvSpPr>
            <p:nvPr/>
          </p:nvSpPr>
          <p:spPr bwMode="gray">
            <a:xfrm>
              <a:off x="5666578" y="571480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创建日期</a:t>
              </a:r>
            </a:p>
          </p:txBody>
        </p:sp>
        <p:sp>
          <p:nvSpPr>
            <p:cNvPr id="85" name="Text Box 7"/>
            <p:cNvSpPr txBox="1">
              <a:spLocks noChangeArrowheads="1"/>
            </p:cNvSpPr>
            <p:nvPr/>
          </p:nvSpPr>
          <p:spPr bwMode="gray">
            <a:xfrm>
              <a:off x="5663158" y="4725144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故障单发生分支</a:t>
              </a: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gray">
            <a:xfrm>
              <a:off x="289789" y="3914354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系统类型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308728" y="4857760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增删</a:t>
              </a:r>
              <a:endParaRPr lang="zh-CN" altLang="en-US" sz="1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5663159" y="3547980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未填项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66578" y="3929066"/>
            <a:ext cx="47942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</a:t>
            </a:r>
            <a:r>
              <a:rPr lang="zh-CN" sz="1400" b="0" dirty="0" smtClean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如果</a:t>
            </a:r>
            <a:r>
              <a:rPr lang="zh-CN" sz="1400" b="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有未填项，点击保存时，会出现提示框，内容“请完善故障单内容”</a:t>
            </a:r>
            <a:endParaRPr lang="zh-CN" altLang="en-US" sz="1400" dirty="0"/>
          </a:p>
        </p:txBody>
      </p:sp>
      <p:pic>
        <p:nvPicPr>
          <p:cNvPr id="3074" name="图片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728" y="928670"/>
            <a:ext cx="5264150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2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9"/>
          <p:cNvSpPr>
            <a:spLocks noChangeArrowheads="1"/>
          </p:cNvSpPr>
          <p:nvPr/>
        </p:nvSpPr>
        <p:spPr bwMode="auto">
          <a:xfrm flipH="1">
            <a:off x="80011" y="195944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1.3</a:t>
            </a:r>
            <a:endParaRPr lang="en-US" altLang="zh-CN" sz="2400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pic>
        <p:nvPicPr>
          <p:cNvPr id="3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54" name="图片 53" descr="捕获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736" y="857232"/>
            <a:ext cx="9001188" cy="570949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011" y="214290"/>
            <a:ext cx="3547744" cy="525771"/>
            <a:chOff x="80011" y="214290"/>
            <a:chExt cx="3547744" cy="525771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14290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项目完成</a:t>
              </a:r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进度</a:t>
              </a:r>
              <a:endParaRPr 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7" name="TextBox 59"/>
            <p:cNvSpPr>
              <a:spLocks noChangeArrowheads="1"/>
            </p:cNvSpPr>
            <p:nvPr/>
          </p:nvSpPr>
          <p:spPr bwMode="auto">
            <a:xfrm flipH="1">
              <a:off x="80011" y="278396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1.3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0012" y="240939"/>
            <a:ext cx="3547743" cy="506454"/>
            <a:chOff x="80012" y="240939"/>
            <a:chExt cx="3547743" cy="506454"/>
          </a:xfrm>
        </p:grpSpPr>
        <p:sp>
          <p:nvSpPr>
            <p:cNvPr id="24" name="矩形 23"/>
            <p:cNvSpPr/>
            <p:nvPr/>
          </p:nvSpPr>
          <p:spPr>
            <a:xfrm rot="2700000">
              <a:off x="270371" y="240939"/>
              <a:ext cx="481792" cy="481792"/>
            </a:xfrm>
            <a:prstGeom prst="rect">
              <a:avLst/>
            </a:prstGeom>
            <a:solidFill>
              <a:srgbClr val="0973DD"/>
            </a:solidFill>
            <a:ln w="9525">
              <a:solidFill>
                <a:srgbClr val="097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5" name="TextBox 59"/>
            <p:cNvSpPr>
              <a:spLocks noChangeArrowheads="1"/>
            </p:cNvSpPr>
            <p:nvPr/>
          </p:nvSpPr>
          <p:spPr bwMode="auto">
            <a:xfrm flipH="1">
              <a:off x="80012" y="257489"/>
              <a:ext cx="8538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1.3</a:t>
              </a:r>
              <a:endParaRPr lang="en-US" altLang="zh-CN" sz="2400" dirty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0590" y="285728"/>
              <a:ext cx="2717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973DD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项目完成进度</a:t>
              </a:r>
              <a:endParaRPr lang="en-US" sz="2400" b="1" dirty="0">
                <a:solidFill>
                  <a:srgbClr val="0973DD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pic>
        <p:nvPicPr>
          <p:cNvPr id="19" name="图片 -2147482622" descr="思特奇logo（云技术服务运营）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6000"/>
          </a:blip>
          <a:stretch>
            <a:fillRect/>
          </a:stretch>
        </p:blipFill>
        <p:spPr>
          <a:xfrm>
            <a:off x="10501630" y="195580"/>
            <a:ext cx="1324610" cy="582295"/>
          </a:xfrm>
          <a:prstGeom prst="rect">
            <a:avLst/>
          </a:prstGeom>
          <a:noFill/>
          <a:ln w="9525"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图片 7" descr="CqoKGFx4z_TasEmSAAEjUfnBUGw06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50" y="785794"/>
            <a:ext cx="8903836" cy="571501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5"/>
  <p:tag name="KSO_WM_TEMPLATE_SCENE_ID" val="1"/>
  <p:tag name="KSO_WM_TEMPLATE_JOB_ID" val="5"/>
  <p:tag name="KSO_WM_TEMPLATE_TOPIC_DEFAULT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895</Words>
  <Application>Microsoft Office PowerPoint</Application>
  <PresentationFormat>自定义</PresentationFormat>
  <Paragraphs>187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Adobe Garamond Pro</vt:lpstr>
      <vt:lpstr>Bebas</vt:lpstr>
      <vt:lpstr>Meiryo UI</vt:lpstr>
      <vt:lpstr>宋体</vt:lpstr>
      <vt:lpstr>微软雅黑</vt:lpstr>
      <vt:lpstr>Arial</vt:lpstr>
      <vt:lpstr>Calibri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1543</dc:title>
  <dc:creator>1</dc:creator>
  <cp:lastModifiedBy>系统管理员</cp:lastModifiedBy>
  <cp:revision>216</cp:revision>
  <dcterms:created xsi:type="dcterms:W3CDTF">2016-07-13T10:49:00Z</dcterms:created>
  <dcterms:modified xsi:type="dcterms:W3CDTF">2019-03-01T07:31:30Z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